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slideLayouts/slideLayout3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notesSlides/notesSlide6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  <p:sldMasterId id="2147483666" r:id="rId2"/>
    <p:sldMasterId id="2147483690" r:id="rId3"/>
    <p:sldMasterId id="2147483696" r:id="rId4"/>
  </p:sldMasterIdLst>
  <p:notesMasterIdLst>
    <p:notesMasterId r:id="rId15"/>
  </p:notesMasterIdLst>
  <p:sldIdLst>
    <p:sldId id="322" r:id="rId5"/>
    <p:sldId id="335" r:id="rId6"/>
    <p:sldId id="330" r:id="rId7"/>
    <p:sldId id="331" r:id="rId8"/>
    <p:sldId id="316" r:id="rId9"/>
    <p:sldId id="317" r:id="rId10"/>
    <p:sldId id="333" r:id="rId11"/>
    <p:sldId id="334" r:id="rId12"/>
    <p:sldId id="324" r:id="rId13"/>
    <p:sldId id="328" r:id="rId14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66AC"/>
    <a:srgbClr val="973E1B"/>
    <a:srgbClr val="FFFFFF"/>
    <a:srgbClr val="0066CC"/>
    <a:srgbClr val="70AD47"/>
    <a:srgbClr val="5B9BD5"/>
    <a:srgbClr val="243378"/>
    <a:srgbClr val="0066CB"/>
    <a:srgbClr val="D7D7D7"/>
    <a:srgbClr val="7FA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66" autoAdjust="0"/>
    <p:restoredTop sz="95394" autoAdjust="0"/>
  </p:normalViewPr>
  <p:slideViewPr>
    <p:cSldViewPr>
      <p:cViewPr varScale="1">
        <p:scale>
          <a:sx n="118" d="100"/>
          <a:sy n="118" d="100"/>
        </p:scale>
        <p:origin x="562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___2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___3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___4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___5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___6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___7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___8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___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zh-CN" sz="1200" b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一次性审核通过率</a:t>
            </a:r>
            <a:endParaRPr lang="zh-CN" altLang="zh-CN" sz="120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DAB7-E84C-BBC7-76168FC8B91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DAB7-E84C-BBC7-76168FC8B918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Sheet1!$B$19:$B$23</c:f>
              <c:strCache>
                <c:ptCount val="5"/>
                <c:pt idx="0">
                  <c:v>FY18_实际值</c:v>
                </c:pt>
                <c:pt idx="1">
                  <c:v>FY19_目标值</c:v>
                </c:pt>
                <c:pt idx="2">
                  <c:v>FY19_4月</c:v>
                </c:pt>
                <c:pt idx="3">
                  <c:v>FY19_5月</c:v>
                </c:pt>
                <c:pt idx="4">
                  <c:v>FY19_6月</c:v>
                </c:pt>
              </c:strCache>
            </c:strRef>
          </c:cat>
          <c:val>
            <c:numRef>
              <c:f>Sheet1!$C$19:$C$23</c:f>
              <c:numCache>
                <c:formatCode>0.00%</c:formatCode>
                <c:ptCount val="5"/>
                <c:pt idx="0">
                  <c:v>0.67010000000000003</c:v>
                </c:pt>
                <c:pt idx="1">
                  <c:v>0.8</c:v>
                </c:pt>
                <c:pt idx="2">
                  <c:v>0.25580000000000003</c:v>
                </c:pt>
                <c:pt idx="3">
                  <c:v>0.29189999999999999</c:v>
                </c:pt>
                <c:pt idx="4">
                  <c:v>0.22600000000000001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DAB7-E84C-BBC7-76168FC8B9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7093520"/>
        <c:axId val="287094080"/>
      </c:barChart>
      <c:catAx>
        <c:axId val="287093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87094080"/>
        <c:crosses val="autoZero"/>
        <c:auto val="1"/>
        <c:lblAlgn val="ctr"/>
        <c:lblOffset val="100"/>
        <c:noMultiLvlLbl val="0"/>
      </c:catAx>
      <c:valAx>
        <c:axId val="2870940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87093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EDR/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客户不满意率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Sheet1!$C$35</c:f>
              <c:strCache>
                <c:ptCount val="1"/>
                <c:pt idx="0">
                  <c:v>审核慢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A116-6C43-91CD-5EE32CD842D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A116-6C43-91CD-5EE32CD842D5}"/>
              </c:ext>
            </c:extLst>
          </c:dPt>
          <c:dLbls>
            <c:dLbl>
              <c:idx val="2"/>
              <c:layout>
                <c:manualLayout>
                  <c:x val="-8.3333333333333332E-3"/>
                  <c:y val="2.314814814814814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4-A116-6C43-91CD-5EE32CD842D5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-1.388888888888899E-2"/>
                  <c:y val="1.85185185185184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A116-6C43-91CD-5EE32CD842D5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Sheet1!$B$36:$B$40</c:f>
              <c:strCache>
                <c:ptCount val="5"/>
                <c:pt idx="0">
                  <c:v>FY18_实际值</c:v>
                </c:pt>
                <c:pt idx="1">
                  <c:v>FY19_目标值</c:v>
                </c:pt>
                <c:pt idx="2">
                  <c:v>FY19_4月</c:v>
                </c:pt>
                <c:pt idx="3">
                  <c:v>FY19_5月</c:v>
                </c:pt>
                <c:pt idx="4">
                  <c:v>FY19_6月</c:v>
                </c:pt>
              </c:strCache>
            </c:strRef>
          </c:cat>
          <c:val>
            <c:numRef>
              <c:f>Sheet1!$C$36:$C$40</c:f>
              <c:numCache>
                <c:formatCode>0%</c:formatCode>
                <c:ptCount val="5"/>
                <c:pt idx="0">
                  <c:v>0.22</c:v>
                </c:pt>
                <c:pt idx="1">
                  <c:v>0.05</c:v>
                </c:pt>
                <c:pt idx="2">
                  <c:v>0.52</c:v>
                </c:pt>
                <c:pt idx="3">
                  <c:v>0.64380000000000004</c:v>
                </c:pt>
                <c:pt idx="4">
                  <c:v>0.5333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6-A116-6C43-91CD-5EE32CD842D5}"/>
            </c:ext>
          </c:extLst>
        </c:ser>
        <c:ser>
          <c:idx val="1"/>
          <c:order val="1"/>
          <c:tx>
            <c:strRef>
              <c:f>Sheet1!$D$35</c:f>
              <c:strCache>
                <c:ptCount val="1"/>
                <c:pt idx="0">
                  <c:v>标准不一致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8-A116-6C43-91CD-5EE32CD842D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A-A116-6C43-91CD-5EE32CD842D5}"/>
              </c:ext>
            </c:extLst>
          </c:dPt>
          <c:dLbls>
            <c:dLbl>
              <c:idx val="0"/>
              <c:layout>
                <c:manualLayout>
                  <c:x val="1.1111111111111086E-2"/>
                  <c:y val="1.851851851851851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8-A116-6C43-91CD-5EE32CD842D5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>
                <c:manualLayout>
                  <c:x val="3.0555555555555555E-2"/>
                  <c:y val="1.851851851851847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B-A116-6C43-91CD-5EE32CD842D5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>
                <c:manualLayout>
                  <c:x val="2.7777777777777776E-2"/>
                  <c:y val="2.314814814814812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C-A116-6C43-91CD-5EE32CD842D5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Sheet1!$B$36:$B$40</c:f>
              <c:strCache>
                <c:ptCount val="5"/>
                <c:pt idx="0">
                  <c:v>FY18_实际值</c:v>
                </c:pt>
                <c:pt idx="1">
                  <c:v>FY19_目标值</c:v>
                </c:pt>
                <c:pt idx="2">
                  <c:v>FY19_4月</c:v>
                </c:pt>
                <c:pt idx="3">
                  <c:v>FY19_5月</c:v>
                </c:pt>
                <c:pt idx="4">
                  <c:v>FY19_6月</c:v>
                </c:pt>
              </c:strCache>
            </c:strRef>
          </c:cat>
          <c:val>
            <c:numRef>
              <c:f>Sheet1!$D$36:$D$40</c:f>
              <c:numCache>
                <c:formatCode>0%</c:formatCode>
                <c:ptCount val="5"/>
                <c:pt idx="0">
                  <c:v>0.1716</c:v>
                </c:pt>
                <c:pt idx="1">
                  <c:v>0.05</c:v>
                </c:pt>
                <c:pt idx="2">
                  <c:v>0.53059999999999996</c:v>
                </c:pt>
                <c:pt idx="3">
                  <c:v>0.64380000000000004</c:v>
                </c:pt>
                <c:pt idx="4">
                  <c:v>0.4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D-A116-6C43-91CD-5EE32CD842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7096880"/>
        <c:axId val="287097440"/>
      </c:barChart>
      <c:catAx>
        <c:axId val="287096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87097440"/>
        <c:crosses val="autoZero"/>
        <c:auto val="1"/>
        <c:lblAlgn val="ctr"/>
        <c:lblOffset val="100"/>
        <c:noMultiLvlLbl val="0"/>
      </c:catAx>
      <c:valAx>
        <c:axId val="287097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87096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驳回原因</a:t>
            </a:r>
            <a:endParaRPr 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layout>
        <c:manualLayout>
          <c:xMode val="edge"/>
          <c:yMode val="edge"/>
          <c:x val="0.53611111111111109"/>
          <c:y val="0.1075677916949064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30AD-BB48-8FE3-40B8F7C7191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30AD-BB48-8FE3-40B8F7C7191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30AD-BB48-8FE3-40B8F7C7191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30AD-BB48-8FE3-40B8F7C7191E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30AD-BB48-8FE3-40B8F7C7191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Sheet1!$B$57:$B$61</c:f>
              <c:strCache>
                <c:ptCount val="5"/>
                <c:pt idx="0">
                  <c:v>PS</c:v>
                </c:pt>
                <c:pt idx="1">
                  <c:v>信息不符</c:v>
                </c:pt>
                <c:pt idx="2">
                  <c:v>非正本提单</c:v>
                </c:pt>
                <c:pt idx="3">
                  <c:v>香港转关</c:v>
                </c:pt>
                <c:pt idx="4">
                  <c:v>其他</c:v>
                </c:pt>
              </c:strCache>
            </c:strRef>
          </c:cat>
          <c:val>
            <c:numRef>
              <c:f>Sheet1!$C$57:$C$61</c:f>
              <c:numCache>
                <c:formatCode>0%</c:formatCode>
                <c:ptCount val="5"/>
                <c:pt idx="0">
                  <c:v>0.36</c:v>
                </c:pt>
                <c:pt idx="1">
                  <c:v>0.3</c:v>
                </c:pt>
                <c:pt idx="2">
                  <c:v>0.15</c:v>
                </c:pt>
                <c:pt idx="3">
                  <c:v>0.1</c:v>
                </c:pt>
                <c:pt idx="4">
                  <c:v>0.09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A-30AD-BB48-8FE3-40B8F7C719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0.25277777777777777"/>
          <c:y val="0.37786864279756011"/>
          <c:w val="0.15417782152230972"/>
          <c:h val="0.4255737285595119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200" b="0" i="0" u="none" strike="noStrike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T+2D</a:t>
            </a:r>
            <a:r>
              <a:rPr lang="zh-CN" altLang="zh-CN" sz="1200" b="0" i="0" u="none" strike="noStrike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覆盖率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EDA-114F-8C7B-705D4C7D329D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EDA-114F-8C7B-705D4C7D329D}"/>
              </c:ext>
            </c:extLst>
          </c:dPt>
          <c:dLbls>
            <c:dLbl>
              <c:idx val="0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1-CEDA-114F-8C7B-705D4C7D329D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3-CEDA-114F-8C7B-705D4C7D329D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4-CEDA-114F-8C7B-705D4C7D329D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5-CEDA-114F-8C7B-705D4C7D329D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4"/>
              <c:layout/>
              <c:showLegendKey val="0"/>
              <c:showVal val="1"/>
              <c:showCatName val="0"/>
              <c:showSerName val="0"/>
              <c:showPercent val="0"/>
              <c:showBubbleSize val="0"/>
              <c:extLst xmlns:c16r2="http://schemas.microsoft.com/office/drawing/2015/06/chart">
                <c:ext xmlns:c16="http://schemas.microsoft.com/office/drawing/2014/chart" uri="{C3380CC4-5D6E-409C-BE32-E72D297353CC}">
                  <c16:uniqueId val="{00000006-CEDA-114F-8C7B-705D4C7D329D}"/>
                </c:ex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 xmlns:c16r2="http://schemas.microsoft.com/office/drawing/2015/06/chart"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Sheet1!$B$7:$B$11</c:f>
              <c:strCache>
                <c:ptCount val="5"/>
                <c:pt idx="0">
                  <c:v>FY18_实际值</c:v>
                </c:pt>
                <c:pt idx="1">
                  <c:v>FY19_目标值</c:v>
                </c:pt>
                <c:pt idx="2">
                  <c:v>FY19_4月</c:v>
                </c:pt>
                <c:pt idx="3">
                  <c:v>FY19_5月</c:v>
                </c:pt>
                <c:pt idx="4">
                  <c:v>FY19_6月</c:v>
                </c:pt>
              </c:strCache>
            </c:strRef>
          </c:cat>
          <c:val>
            <c:numRef>
              <c:f>Sheet1!$C$7:$C$11</c:f>
              <c:numCache>
                <c:formatCode>0%</c:formatCode>
                <c:ptCount val="5"/>
                <c:pt idx="0" formatCode="0.00%">
                  <c:v>0.77500000000000002</c:v>
                </c:pt>
                <c:pt idx="1">
                  <c:v>1</c:v>
                </c:pt>
                <c:pt idx="2" formatCode="0.00%">
                  <c:v>0.60550000000000004</c:v>
                </c:pt>
                <c:pt idx="3" formatCode="0.00%">
                  <c:v>0.95209999999999995</c:v>
                </c:pt>
                <c:pt idx="4" formatCode="0.00%">
                  <c:v>0.98060000000000003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7-CEDA-114F-8C7B-705D4C7D329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7762368"/>
        <c:axId val="147762928"/>
      </c:barChart>
      <c:catAx>
        <c:axId val="147762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7762928"/>
        <c:crosses val="autoZero"/>
        <c:auto val="1"/>
        <c:lblAlgn val="ctr"/>
        <c:lblOffset val="100"/>
        <c:noMultiLvlLbl val="0"/>
      </c:catAx>
      <c:valAx>
        <c:axId val="147762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47762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</a:rPr>
              <a:t>工单问题分布</a:t>
            </a:r>
          </a:p>
        </c:rich>
      </c:tx>
      <c:layout>
        <c:manualLayout>
          <c:xMode val="edge"/>
          <c:yMode val="edge"/>
          <c:x val="0.23871215955428818"/>
          <c:y val="0.1015459561732198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C717-944D-9ED3-E4272305988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C717-944D-9ED3-E4272305988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C717-944D-9ED3-E4272305988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C717-944D-9ED3-E4272305988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C717-944D-9ED3-E4272305988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 xmlns:c16r2="http://schemas.microsoft.com/office/drawing/2015/06/chart"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Sheet1!$B$73:$B$77</c:f>
              <c:strCache>
                <c:ptCount val="5"/>
                <c:pt idx="0">
                  <c:v>要求重新审核</c:v>
                </c:pt>
                <c:pt idx="1">
                  <c:v>咨询解决方案</c:v>
                </c:pt>
                <c:pt idx="2">
                  <c:v>退回原因不清晰</c:v>
                </c:pt>
                <c:pt idx="3">
                  <c:v>要求加急</c:v>
                </c:pt>
                <c:pt idx="4">
                  <c:v>其他</c:v>
                </c:pt>
              </c:strCache>
            </c:strRef>
          </c:cat>
          <c:val>
            <c:numRef>
              <c:f>Sheet1!$C$73:$C$77</c:f>
              <c:numCache>
                <c:formatCode>0%</c:formatCode>
                <c:ptCount val="5"/>
                <c:pt idx="0">
                  <c:v>0.34</c:v>
                </c:pt>
                <c:pt idx="1">
                  <c:v>0.27</c:v>
                </c:pt>
                <c:pt idx="2">
                  <c:v>0.11</c:v>
                </c:pt>
                <c:pt idx="3">
                  <c:v>0.11</c:v>
                </c:pt>
                <c:pt idx="4">
                  <c:v>0.17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A-C717-944D-9ED3-E4272305988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</c:legendEntry>
      <c:layout>
        <c:manualLayout>
          <c:xMode val="edge"/>
          <c:yMode val="edge"/>
          <c:x val="0.56334867113530596"/>
          <c:y val="0.38299237795127139"/>
          <c:w val="0.23353912322499143"/>
          <c:h val="0.43970493177525727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bg2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val>
            <c:numRef>
              <c:f>Sheet2!$A$1:$A$2</c:f>
              <c:numCache>
                <c:formatCode>0.00%</c:formatCode>
                <c:ptCount val="2"/>
                <c:pt idx="0">
                  <c:v>0.25790000000000002</c:v>
                </c:pt>
                <c:pt idx="1">
                  <c:v>0.74209999999999998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bg1">
                <a:lumMod val="85000"/>
              </a:schemeClr>
            </a:solidFill>
          </c:spPr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bg1">
                  <a:lumMod val="6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val>
            <c:numRef>
              <c:f>Sheet2!$D$1:$D$2</c:f>
              <c:numCache>
                <c:formatCode>0%</c:formatCode>
                <c:ptCount val="2"/>
                <c:pt idx="0">
                  <c:v>0.8</c:v>
                </c:pt>
                <c:pt idx="1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3046006526414245"/>
          <c:y val="9.9548291610223896E-2"/>
          <c:w val="0.39079869471715106"/>
          <c:h val="0.80090341677955224"/>
        </c:manualLayout>
      </c:layout>
      <c:doughnutChart>
        <c:varyColors val="1"/>
        <c:ser>
          <c:idx val="0"/>
          <c:order val="0"/>
          <c:spPr>
            <a:solidFill>
              <a:schemeClr val="accent6"/>
            </a:solidFill>
          </c:spPr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val>
            <c:numRef>
              <c:f>Sheet2!$C$4:$C$5</c:f>
              <c:numCache>
                <c:formatCode>General</c:formatCode>
                <c:ptCount val="2"/>
                <c:pt idx="0" formatCode="0%">
                  <c:v>1</c:v>
                </c:pt>
                <c:pt idx="1">
                  <c:v>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spPr>
            <a:solidFill>
              <a:schemeClr val="accent6"/>
            </a:solidFill>
          </c:spPr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val>
            <c:numRef>
              <c:f>Sheet2!$A$4:$A$5</c:f>
              <c:numCache>
                <c:formatCode>0%</c:formatCode>
                <c:ptCount val="2"/>
                <c:pt idx="0">
                  <c:v>0.85</c:v>
                </c:pt>
                <c:pt idx="1">
                  <c:v>0.15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jpg>
</file>

<file path=ppt/media/image10.jpg>
</file>

<file path=ppt/media/image11.jpeg>
</file>

<file path=ppt/media/image12.tiff>
</file>

<file path=ppt/media/image13.tiff>
</file>

<file path=ppt/media/image14.png>
</file>

<file path=ppt/media/image15.png>
</file>

<file path=ppt/media/image16.tiff>
</file>

<file path=ppt/media/image2.jpg>
</file>

<file path=ppt/media/image3.jpg>
</file>

<file path=ppt/media/image4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89C962-B5A4-49F0-8AA9-0FC68F20DFA8}" type="datetimeFigureOut">
              <a:rPr lang="zh-CN" altLang="en-US" smtClean="0"/>
              <a:pPr/>
              <a:t>2018/7/18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4F9A71-9D2D-4347-8820-8CC24A8169B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2497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>
                <a:solidFill>
                  <a:prstClr val="black"/>
                </a:solidFill>
                <a:latin typeface="Calibri"/>
              </a:rPr>
              <a:pPr/>
              <a:t>1</a:t>
            </a:fld>
            <a:endParaRPr lang="en-US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640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818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>
                <a:solidFill>
                  <a:prstClr val="black"/>
                </a:solidFill>
              </a:rPr>
              <a:pPr/>
              <a:t>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3546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>
                <a:solidFill>
                  <a:prstClr val="black"/>
                </a:solidFill>
              </a:rPr>
              <a:pPr/>
              <a:t>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1639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>
                <a:solidFill>
                  <a:prstClr val="black"/>
                </a:solidFill>
              </a:rPr>
              <a:pPr/>
              <a:t>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610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>
                <a:solidFill>
                  <a:prstClr val="black"/>
                </a:solidFill>
              </a:rPr>
              <a:pPr/>
              <a:t>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1856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>
                <a:solidFill>
                  <a:prstClr val="black"/>
                </a:solidFill>
              </a:rPr>
              <a:pPr/>
              <a:t>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5310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>
                <a:solidFill>
                  <a:prstClr val="black"/>
                </a:solidFill>
              </a:rPr>
              <a:pPr/>
              <a:t>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69434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E7B7F8-81FA-46DC-8926-8D6B124E54D6}" type="slidenum">
              <a:rPr lang="en-US" smtClean="0">
                <a:solidFill>
                  <a:prstClr val="black"/>
                </a:solidFill>
              </a:rPr>
              <a:pPr/>
              <a:t>10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724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9.emf"/><Relationship Id="rId4" Type="http://schemas.openxmlformats.org/officeDocument/2006/relationships/oleObject" Target="../embeddings/oleObject2.bin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832289" y="2079377"/>
            <a:ext cx="5988183" cy="636389"/>
          </a:xfrm>
        </p:spPr>
        <p:txBody>
          <a:bodyPr anchor="b">
            <a:normAutofit/>
          </a:bodyPr>
          <a:lstStyle>
            <a:lvl1pPr algn="l">
              <a:defRPr sz="3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32289" y="2626469"/>
            <a:ext cx="5229200" cy="1241425"/>
          </a:xfrm>
        </p:spPr>
        <p:txBody>
          <a:bodyPr>
            <a:normAutofit/>
          </a:bodyPr>
          <a:lstStyle>
            <a:lvl1pPr marL="0" indent="0" algn="l">
              <a:buNone/>
              <a:defRPr sz="1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ABB2-C968-4E44-A6D4-D7444396BF0E}" type="datetimeFigureOut">
              <a:rPr lang="zh-CN" altLang="en-US" smtClean="0"/>
              <a:t>2018/7/18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4A9F4-7367-405C-9F48-FBCF01AD193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文本框 1"/>
          <p:cNvSpPr txBox="1"/>
          <p:nvPr/>
        </p:nvSpPr>
        <p:spPr>
          <a:xfrm>
            <a:off x="2832289" y="1643057"/>
            <a:ext cx="4227901" cy="484758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r>
              <a:rPr lang="zh-CN" altLang="en-US" sz="27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cs typeface="Arial Unicode MS" panose="020B0604020202020204" pitchFamily="34" charset="-122"/>
              </a:rPr>
              <a:t>阿里安全</a:t>
            </a:r>
          </a:p>
        </p:txBody>
      </p:sp>
      <p:cxnSp>
        <p:nvCxnSpPr>
          <p:cNvPr id="11" name="直接连接符 10"/>
          <p:cNvCxnSpPr/>
          <p:nvPr/>
        </p:nvCxnSpPr>
        <p:spPr>
          <a:xfrm rot="16200000" flipH="1">
            <a:off x="1992378" y="2282614"/>
            <a:ext cx="1172860" cy="14143"/>
          </a:xfrm>
          <a:prstGeom prst="line">
            <a:avLst/>
          </a:prstGeom>
          <a:ln w="25400">
            <a:solidFill>
              <a:srgbClr val="2433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528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6710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1883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98924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961419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84156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99041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66366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88520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76423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7798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ABB2-C968-4E44-A6D4-D7444396BF0E}" type="datetimeFigureOut">
              <a:rPr lang="zh-CN" altLang="en-US" smtClean="0"/>
              <a:t>2018/7/18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4A9F4-7367-405C-9F48-FBCF01AD1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1617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94324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18268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671257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58696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9722506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7053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1050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84290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55191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6776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54447" y="2865567"/>
            <a:ext cx="7886700" cy="634876"/>
          </a:xfrm>
        </p:spPr>
        <p:txBody>
          <a:bodyPr anchor="ctr">
            <a:normAutofit/>
          </a:bodyPr>
          <a:lstStyle>
            <a:lvl1pPr>
              <a:defRPr sz="3800">
                <a:solidFill>
                  <a:schemeClr val="accent5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54447" y="3447696"/>
            <a:ext cx="7886700" cy="426194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5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ABB2-C968-4E44-A6D4-D7444396BF0E}" type="datetimeFigureOut">
              <a:rPr lang="zh-CN" altLang="en-US" smtClean="0"/>
              <a:t>2018/7/18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4A9F4-7367-405C-9F48-FBCF01AD193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1"/>
          <p:cNvSpPr txBox="1"/>
          <p:nvPr userDrawn="1"/>
        </p:nvSpPr>
        <p:spPr>
          <a:xfrm>
            <a:off x="1254447" y="2427734"/>
            <a:ext cx="4227901" cy="484758"/>
          </a:xfrm>
          <a:prstGeom prst="rect">
            <a:avLst/>
          </a:prstGeom>
          <a:noFill/>
        </p:spPr>
        <p:txBody>
          <a:bodyPr wrap="square" lIns="68589" tIns="34295" rIns="68589" bIns="34295" rtlCol="0">
            <a:spAutoFit/>
          </a:bodyPr>
          <a:lstStyle/>
          <a:p>
            <a:r>
              <a:rPr lang="zh-CN" altLang="en-US" sz="2700" dirty="0">
                <a:solidFill>
                  <a:schemeClr val="accent5"/>
                </a:solidFill>
                <a:latin typeface="微软雅黑" pitchFamily="34" charset="-122"/>
                <a:ea typeface="微软雅黑" pitchFamily="34" charset="-122"/>
                <a:cs typeface="Arial Unicode MS" panose="020B0604020202020204" pitchFamily="34" charset="-122"/>
              </a:rPr>
              <a:t>阿里安全</a:t>
            </a:r>
          </a:p>
        </p:txBody>
      </p:sp>
      <p:cxnSp>
        <p:nvCxnSpPr>
          <p:cNvPr id="8" name="直接连接符 7"/>
          <p:cNvCxnSpPr/>
          <p:nvPr userDrawn="1"/>
        </p:nvCxnSpPr>
        <p:spPr>
          <a:xfrm rot="16200000" flipH="1">
            <a:off x="513020" y="3122965"/>
            <a:ext cx="1172860" cy="14143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05235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507429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77846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048000" y="331470"/>
            <a:ext cx="3276600" cy="2312673"/>
          </a:xfrm>
          <a:custGeom>
            <a:avLst/>
            <a:gdLst/>
            <a:ahLst/>
            <a:cxnLst/>
            <a:rect l="l" t="t" r="r" b="b"/>
            <a:pathLst>
              <a:path w="3276600" h="3124200">
                <a:moveTo>
                  <a:pt x="3028950" y="0"/>
                </a:moveTo>
                <a:cubicBezTo>
                  <a:pt x="3165723" y="0"/>
                  <a:pt x="3276600" y="110877"/>
                  <a:pt x="3276600" y="247650"/>
                </a:cubicBezTo>
                <a:lnTo>
                  <a:pt x="3276600" y="2876550"/>
                </a:lnTo>
                <a:cubicBezTo>
                  <a:pt x="3276600" y="3013323"/>
                  <a:pt x="3165723" y="3124200"/>
                  <a:pt x="3028950" y="3124200"/>
                </a:cubicBezTo>
                <a:cubicBezTo>
                  <a:pt x="2892177" y="3124200"/>
                  <a:pt x="2781300" y="3013323"/>
                  <a:pt x="2781300" y="2876550"/>
                </a:cubicBezTo>
                <a:lnTo>
                  <a:pt x="2781300" y="247650"/>
                </a:lnTo>
                <a:cubicBezTo>
                  <a:pt x="2781300" y="110877"/>
                  <a:pt x="2892177" y="0"/>
                  <a:pt x="3028950" y="0"/>
                </a:cubicBezTo>
                <a:close/>
                <a:moveTo>
                  <a:pt x="2317750" y="0"/>
                </a:moveTo>
                <a:cubicBezTo>
                  <a:pt x="2454523" y="0"/>
                  <a:pt x="2565400" y="110877"/>
                  <a:pt x="2565400" y="247650"/>
                </a:cubicBezTo>
                <a:lnTo>
                  <a:pt x="2565400" y="2876550"/>
                </a:lnTo>
                <a:cubicBezTo>
                  <a:pt x="2565400" y="3013323"/>
                  <a:pt x="2454523" y="3124200"/>
                  <a:pt x="2317750" y="3124200"/>
                </a:cubicBezTo>
                <a:cubicBezTo>
                  <a:pt x="2180977" y="3124200"/>
                  <a:pt x="2070100" y="3013323"/>
                  <a:pt x="2070100" y="2876550"/>
                </a:cubicBezTo>
                <a:lnTo>
                  <a:pt x="2070100" y="247650"/>
                </a:lnTo>
                <a:cubicBezTo>
                  <a:pt x="2070100" y="110877"/>
                  <a:pt x="2180977" y="0"/>
                  <a:pt x="2317750" y="0"/>
                </a:cubicBezTo>
                <a:close/>
                <a:moveTo>
                  <a:pt x="1606550" y="0"/>
                </a:moveTo>
                <a:cubicBezTo>
                  <a:pt x="1743323" y="0"/>
                  <a:pt x="1854200" y="110877"/>
                  <a:pt x="1854200" y="247650"/>
                </a:cubicBezTo>
                <a:lnTo>
                  <a:pt x="1854200" y="2876550"/>
                </a:lnTo>
                <a:cubicBezTo>
                  <a:pt x="1854200" y="3013323"/>
                  <a:pt x="1743323" y="3124200"/>
                  <a:pt x="1606550" y="3124200"/>
                </a:cubicBezTo>
                <a:cubicBezTo>
                  <a:pt x="1469777" y="3124200"/>
                  <a:pt x="1358900" y="3013323"/>
                  <a:pt x="1358900" y="2876550"/>
                </a:cubicBezTo>
                <a:lnTo>
                  <a:pt x="1358900" y="247650"/>
                </a:lnTo>
                <a:cubicBezTo>
                  <a:pt x="1358900" y="110877"/>
                  <a:pt x="1469777" y="0"/>
                  <a:pt x="1606550" y="0"/>
                </a:cubicBezTo>
                <a:close/>
                <a:moveTo>
                  <a:pt x="958850" y="0"/>
                </a:moveTo>
                <a:cubicBezTo>
                  <a:pt x="1095623" y="0"/>
                  <a:pt x="1206500" y="110877"/>
                  <a:pt x="1206500" y="247650"/>
                </a:cubicBezTo>
                <a:lnTo>
                  <a:pt x="1206500" y="2876550"/>
                </a:lnTo>
                <a:cubicBezTo>
                  <a:pt x="1206500" y="3013323"/>
                  <a:pt x="1095623" y="3124200"/>
                  <a:pt x="958850" y="3124200"/>
                </a:cubicBezTo>
                <a:cubicBezTo>
                  <a:pt x="822077" y="3124200"/>
                  <a:pt x="711200" y="3013323"/>
                  <a:pt x="711200" y="2876550"/>
                </a:cubicBezTo>
                <a:lnTo>
                  <a:pt x="711200" y="247650"/>
                </a:lnTo>
                <a:cubicBezTo>
                  <a:pt x="711200" y="110877"/>
                  <a:pt x="822077" y="0"/>
                  <a:pt x="958850" y="0"/>
                </a:cubicBezTo>
                <a:close/>
                <a:moveTo>
                  <a:pt x="247650" y="0"/>
                </a:moveTo>
                <a:cubicBezTo>
                  <a:pt x="384423" y="0"/>
                  <a:pt x="495300" y="110877"/>
                  <a:pt x="495300" y="247650"/>
                </a:cubicBezTo>
                <a:lnTo>
                  <a:pt x="495300" y="2876550"/>
                </a:lnTo>
                <a:cubicBezTo>
                  <a:pt x="495300" y="3013323"/>
                  <a:pt x="384423" y="3124200"/>
                  <a:pt x="247650" y="3124200"/>
                </a:cubicBezTo>
                <a:cubicBezTo>
                  <a:pt x="110877" y="3124200"/>
                  <a:pt x="0" y="3013323"/>
                  <a:pt x="0" y="2876550"/>
                </a:cubicBezTo>
                <a:lnTo>
                  <a:pt x="0" y="247650"/>
                </a:lnTo>
                <a:cubicBezTo>
                  <a:pt x="0" y="110877"/>
                  <a:pt x="110877" y="0"/>
                  <a:pt x="247650" y="0"/>
                </a:cubicBezTo>
                <a:close/>
              </a:path>
            </a:pathLst>
          </a:custGeom>
          <a:effectLst/>
        </p:spPr>
        <p:txBody>
          <a:bodyPr vert="horz" lIns="95057" tIns="47529" rIns="95057" bIns="47529"/>
          <a:lstStyle>
            <a:lvl1pPr marL="0" indent="0" algn="ctr">
              <a:buNone/>
              <a:defRPr sz="810">
                <a:solidFill>
                  <a:srgbClr val="7F7F7F"/>
                </a:solidFill>
                <a:latin typeface="Lato Regular"/>
                <a:cs typeface="Lato Regular"/>
              </a:defRPr>
            </a:lvl1pPr>
          </a:lstStyle>
          <a:p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2966029" y="2851088"/>
            <a:ext cx="3383973" cy="323835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3150" b="1">
                <a:solidFill>
                  <a:schemeClr val="bg1"/>
                </a:solidFill>
                <a:latin typeface="Lato Hairline"/>
                <a:cs typeface="Lato Hairline"/>
              </a:defRPr>
            </a:lvl1pPr>
          </a:lstStyle>
          <a:p>
            <a:pPr lvl="0"/>
            <a:r>
              <a:rPr lang="es-ES_tradnl" dirty="0"/>
              <a:t>TITLE HERE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1" hasCustomPrompt="1"/>
          </p:nvPr>
        </p:nvSpPr>
        <p:spPr>
          <a:xfrm>
            <a:off x="2966029" y="3288938"/>
            <a:ext cx="3383973" cy="171338"/>
          </a:xfrm>
          <a:prstGeom prst="rect">
            <a:avLst/>
          </a:prstGeom>
        </p:spPr>
        <p:txBody>
          <a:bodyPr vert="horz" lIns="0" tIns="40504" rIns="0" bIns="40504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50" b="0">
                <a:solidFill>
                  <a:schemeClr val="accent3"/>
                </a:solidFill>
                <a:latin typeface="Lato Light"/>
                <a:cs typeface="Lato Light"/>
              </a:defRPr>
            </a:lvl1pPr>
          </a:lstStyle>
          <a:p>
            <a:pPr lvl="0"/>
            <a:r>
              <a:rPr lang="es-ES_tradnl" dirty="0" err="1"/>
              <a:t>Ultimate</a:t>
            </a:r>
            <a:r>
              <a:rPr lang="es-ES_tradnl" dirty="0"/>
              <a:t> </a:t>
            </a:r>
            <a:r>
              <a:rPr lang="es-ES_tradnl" dirty="0" err="1"/>
              <a:t>Powerpoint</a:t>
            </a:r>
            <a:r>
              <a:rPr lang="es-ES_tradnl" dirty="0"/>
              <a:t> </a:t>
            </a:r>
            <a:r>
              <a:rPr lang="es-ES_tradnl" dirty="0" err="1"/>
              <a:t>Template</a:t>
            </a:r>
            <a:endParaRPr lang="es-ES_tradnl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2981375" y="3613369"/>
            <a:ext cx="3366029" cy="1152651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ctr">
              <a:lnSpc>
                <a:spcPct val="130000"/>
              </a:lnSpc>
              <a:buNone/>
              <a:defRPr sz="108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cs typeface="Lato Regular"/>
              </a:defRPr>
            </a:lvl1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Fusce</a:t>
            </a:r>
            <a:r>
              <a:rPr lang="en-US" dirty="0"/>
              <a:t> </a:t>
            </a:r>
            <a:r>
              <a:rPr lang="en-US" dirty="0" err="1"/>
              <a:t>diam</a:t>
            </a:r>
            <a:r>
              <a:rPr lang="en-US" dirty="0"/>
              <a:t> </a:t>
            </a:r>
            <a:r>
              <a:rPr lang="en-US" dirty="0" err="1"/>
              <a:t>tortor</a:t>
            </a:r>
            <a:r>
              <a:rPr lang="en-US" dirty="0"/>
              <a:t>, </a:t>
            </a:r>
            <a:r>
              <a:rPr lang="en-US" dirty="0" err="1"/>
              <a:t>mattis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vitae, </a:t>
            </a:r>
            <a:r>
              <a:rPr lang="en-US" dirty="0" err="1"/>
              <a:t>euismod</a:t>
            </a:r>
            <a:r>
              <a:rPr lang="en-US" dirty="0"/>
              <a:t> non </a:t>
            </a:r>
            <a:r>
              <a:rPr lang="en-US" dirty="0" err="1"/>
              <a:t>purus</a:t>
            </a:r>
            <a:r>
              <a:rPr lang="en-US" dirty="0"/>
              <a:t>. Maecenas </a:t>
            </a:r>
            <a:r>
              <a:rPr lang="en-US" dirty="0" err="1"/>
              <a:t>ut</a:t>
            </a:r>
            <a:r>
              <a:rPr lang="en-US" dirty="0"/>
              <a:t> lacus </a:t>
            </a:r>
            <a:r>
              <a:rPr lang="en-US" dirty="0" err="1"/>
              <a:t>nec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3658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000">
        <p:fade/>
      </p:transition>
    </mc:Choice>
    <mc:Fallback xmlns="">
      <p:transition spd="med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bldLvl="0" animBg="1"/>
      <p:bldP spid="8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8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9"/>
                        </p:tgtEl>
                      </p:cBhvr>
                    </p:animEffect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 bwMode="auto">
          <a:xfrm>
            <a:off x="1" y="1868283"/>
            <a:ext cx="9144000" cy="1556902"/>
          </a:xfrm>
          <a:prstGeom prst="rect">
            <a:avLst/>
          </a:prstGeom>
          <a:solidFill>
            <a:schemeClr val="tx2"/>
          </a:solidFill>
          <a:ln w="6350" cap="flat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35100" tIns="48600" rIns="35100" bIns="48600" numCol="1" rtlCol="0" anchor="ctr" anchorCtr="0" compatLnSpc="1">
            <a:prstTxWarp prst="textNoShape">
              <a:avLst/>
            </a:prstTxWarp>
          </a:bodyPr>
          <a:lstStyle/>
          <a:p>
            <a:pPr algn="ctr" defTabSz="546497" fontAlgn="base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>
                <a:srgbClr val="FFFFFF"/>
              </a:buClr>
              <a:tabLst>
                <a:tab pos="3214688" algn="l"/>
              </a:tabLst>
            </a:pPr>
            <a:endParaRPr lang="zh-CN" altLang="en-US" sz="900">
              <a:solidFill>
                <a:srgbClr val="000000"/>
              </a:solidFill>
              <a:latin typeface="Credit Suisse Type Roman" pitchFamily="34" charset="0"/>
            </a:endParaRPr>
          </a:p>
        </p:txBody>
      </p:sp>
      <p:sp>
        <p:nvSpPr>
          <p:cNvPr id="31" name="标题 30"/>
          <p:cNvSpPr>
            <a:spLocks noGrp="1"/>
          </p:cNvSpPr>
          <p:nvPr>
            <p:ph type="title"/>
          </p:nvPr>
        </p:nvSpPr>
        <p:spPr>
          <a:xfrm>
            <a:off x="2205956" y="2367083"/>
            <a:ext cx="6643017" cy="398186"/>
          </a:xfrm>
        </p:spPr>
        <p:txBody>
          <a:bodyPr/>
          <a:lstStyle>
            <a:lvl1pPr>
              <a:defRPr sz="2700">
                <a:solidFill>
                  <a:srgbClr val="FFFFFF"/>
                </a:solidFill>
              </a:defRPr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77" b="38104"/>
          <a:stretch/>
        </p:blipFill>
        <p:spPr>
          <a:xfrm>
            <a:off x="198852" y="2908443"/>
            <a:ext cx="2294770" cy="37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79099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/>
          </p:nvPr>
        </p:nvGraphicFramePr>
        <p:xfrm>
          <a:off x="1192" y="1192"/>
          <a:ext cx="1190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" name="think-cell Slide" r:id="rId4" imgW="501" imgH="502" progId="TCLayout.ActiveDocument.1">
                  <p:embed/>
                </p:oleObj>
              </mc:Choice>
              <mc:Fallback>
                <p:oleObj name="think-cell Slide" r:id="rId4" imgW="501" imgH="502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92" y="1192"/>
                        <a:ext cx="1190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7A7BEB3-FC5A-D84C-8D03-36552FAA0C3A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3429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602971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316727"/>
            <a:ext cx="6858000" cy="1315745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zh-CN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6E85C89A-A9EB-F141-86E6-33D80EC8F788}" type="datetime1">
              <a:rPr lang="en-US" smtClean="0">
                <a:solidFill>
                  <a:srgbClr val="000000"/>
                </a:solidFill>
              </a:rPr>
              <a:pPr/>
              <a:t>7/18/2018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A7BEB3-FC5A-D84C-8D03-36552FAA0C3A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743955"/>
      </p:ext>
    </p:extLst>
  </p:cSld>
  <p:clrMapOvr>
    <a:masterClrMapping/>
  </p:clrMapOvr>
  <p:hf hdr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44442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ABB2-C968-4E44-A6D4-D7444396BF0E}" type="datetimeFigureOut">
              <a:rPr lang="zh-CN" altLang="en-US" smtClean="0"/>
              <a:t>2018/7/18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4A9F4-7367-405C-9F48-FBCF01AD1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0587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ABB2-C968-4E44-A6D4-D7444396BF0E}" type="datetimeFigureOut">
              <a:rPr lang="zh-CN" altLang="en-US" smtClean="0"/>
              <a:t>2018/7/18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4A9F4-7367-405C-9F48-FBCF01AD1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8527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ABB2-C968-4E44-A6D4-D7444396BF0E}" type="datetimeFigureOut">
              <a:rPr lang="zh-CN" altLang="en-US" smtClean="0"/>
              <a:t>2018/7/18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4A9F4-7367-405C-9F48-FBCF01AD1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525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1ABB2-C968-4E44-A6D4-D7444396BF0E}" type="datetimeFigureOut">
              <a:rPr lang="zh-CN" altLang="en-US" smtClean="0"/>
              <a:t>2018/7/18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4A9F4-7367-405C-9F48-FBCF01AD193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4372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3954171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3166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1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30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6.xml"/><Relationship Id="rId25" Type="http://schemas.openxmlformats.org/officeDocument/2006/relationships/image" Target="../media/image4.jpeg"/><Relationship Id="rId2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25.xml"/><Relationship Id="rId2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24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19.xml"/><Relationship Id="rId19" Type="http://schemas.openxmlformats.org/officeDocument/2006/relationships/slideLayout" Target="../slideLayouts/slideLayout28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35.xml"/><Relationship Id="rId7" Type="http://schemas.openxmlformats.org/officeDocument/2006/relationships/tags" Target="../tags/tag1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vmlDrawing" Target="../drawings/vmlDrawing1.vml"/><Relationship Id="rId11" Type="http://schemas.openxmlformats.org/officeDocument/2006/relationships/image" Target="../media/image5.emf"/><Relationship Id="rId5" Type="http://schemas.openxmlformats.org/officeDocument/2006/relationships/theme" Target="../theme/theme3.xml"/><Relationship Id="rId10" Type="http://schemas.openxmlformats.org/officeDocument/2006/relationships/oleObject" Target="../embeddings/oleObject1.bin"/><Relationship Id="rId4" Type="http://schemas.openxmlformats.org/officeDocument/2006/relationships/slideLayout" Target="../slideLayouts/slideLayout36.xml"/><Relationship Id="rId9" Type="http://schemas.openxmlformats.org/officeDocument/2006/relationships/image" Target="../media/image7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699542"/>
            <a:ext cx="7886700" cy="526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70012"/>
            <a:ext cx="7886700" cy="32899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803998"/>
            <a:ext cx="2057400" cy="237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1ABB2-C968-4E44-A6D4-D7444396BF0E}" type="datetimeFigureOut">
              <a:rPr lang="zh-CN" altLang="en-US" smtClean="0"/>
              <a:pPr/>
              <a:t>2018/7/18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803998"/>
            <a:ext cx="3086100" cy="237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803998"/>
            <a:ext cx="2057400" cy="237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4A9F4-7367-405C-9F48-FBCF01AD193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3090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49" r:id="rId8"/>
    <p:sldLayoutId id="2147483695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1400" kern="1200">
          <a:solidFill>
            <a:schemeClr val="accent4">
              <a:lumMod val="5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4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accent4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050" kern="1200">
          <a:solidFill>
            <a:schemeClr val="accent4">
              <a:lumMod val="5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30000"/>
        </a:lnSpc>
        <a:spcBef>
          <a:spcPts val="500"/>
        </a:spcBef>
        <a:buFont typeface="Arial" panose="020B0604020202020204" pitchFamily="34" charset="0"/>
        <a:buChar char="•"/>
        <a:defRPr sz="1050" kern="1200">
          <a:solidFill>
            <a:schemeClr val="accent4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69"/>
          <a:stretch>
            <a:fillRect/>
          </a:stretch>
        </p:blipFill>
        <p:spPr>
          <a:xfrm>
            <a:off x="0" y="0"/>
            <a:ext cx="913993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20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  <p:sldLayoutId id="2147483687" r:id="rId21"/>
    <p:sldLayoutId id="2147483688" r:id="rId22"/>
    <p:sldLayoutId id="2147483689" r:id="rId23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ClientLogoHolder" descr="&lt;tags&gt;&lt;tag n=&quot;Visible&quot; v=&quot;False&quot; /&gt;&lt;/tags&gt;" hidden="1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638" y="204787"/>
            <a:ext cx="1047750" cy="385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51" name="SlideTitle" descr="Text Box: Title"/>
          <p:cNvSpPr>
            <a:spLocks noGrp="1" noChangeArrowheads="1"/>
          </p:cNvSpPr>
          <p:nvPr>
            <p:ph type="title"/>
          </p:nvPr>
        </p:nvSpPr>
        <p:spPr bwMode="gray">
          <a:xfrm>
            <a:off x="449264" y="178595"/>
            <a:ext cx="6643017" cy="2654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altLang="ja-JP"/>
              <a:t>Title</a:t>
            </a:r>
          </a:p>
        </p:txBody>
      </p:sp>
      <p:sp>
        <p:nvSpPr>
          <p:cNvPr id="2053" name="ClientText" descr="Text Box: Client logo" hidden="1"/>
          <p:cNvSpPr>
            <a:spLocks noChangeArrowheads="1"/>
          </p:cNvSpPr>
          <p:nvPr/>
        </p:nvSpPr>
        <p:spPr bwMode="auto">
          <a:xfrm>
            <a:off x="7696200" y="150019"/>
            <a:ext cx="990600" cy="24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bg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algn="r" eaLnBrk="0" hangingPunct="0">
              <a:lnSpc>
                <a:spcPct val="95000"/>
              </a:lnSpc>
            </a:pPr>
            <a:r>
              <a:rPr lang="ja-JP" altLang="en-US" sz="1050">
                <a:solidFill>
                  <a:srgbClr val="000000"/>
                </a:solidFill>
                <a:ea typeface="ＭＳ Ｐゴシック" pitchFamily="34" charset="-128"/>
              </a:rPr>
              <a:t> </a:t>
            </a:r>
          </a:p>
        </p:txBody>
      </p:sp>
      <p:sp>
        <p:nvSpPr>
          <p:cNvPr id="2055" name="BlueLine"/>
          <p:cNvSpPr>
            <a:spLocks noChangeShapeType="1"/>
          </p:cNvSpPr>
          <p:nvPr/>
        </p:nvSpPr>
        <p:spPr bwMode="white">
          <a:xfrm>
            <a:off x="449264" y="4612481"/>
            <a:ext cx="8694737" cy="0"/>
          </a:xfrm>
          <a:prstGeom prst="line">
            <a:avLst/>
          </a:prstGeom>
          <a:noFill/>
          <a:ln w="12700">
            <a:solidFill>
              <a:srgbClr val="FFFFFF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1350" dirty="0">
              <a:solidFill>
                <a:srgbClr val="000000"/>
              </a:solidFill>
            </a:endParaRPr>
          </a:p>
        </p:txBody>
      </p:sp>
      <p:sp>
        <p:nvSpPr>
          <p:cNvPr id="2077" name="Rectangle 37"/>
          <p:cNvSpPr>
            <a:spLocks noChangeArrowheads="1"/>
          </p:cNvSpPr>
          <p:nvPr/>
        </p:nvSpPr>
        <p:spPr bwMode="auto">
          <a:xfrm>
            <a:off x="0" y="5061348"/>
            <a:ext cx="9144000" cy="82153"/>
          </a:xfrm>
          <a:prstGeom prst="rect">
            <a:avLst/>
          </a:prstGeom>
          <a:solidFill>
            <a:schemeClr val="tx2">
              <a:alpha val="69019"/>
            </a:scheme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5100" tIns="48600" rIns="35100" bIns="48600" anchor="ctr"/>
          <a:lstStyle/>
          <a:p>
            <a:pPr algn="ctr" defTabSz="546497">
              <a:lnSpc>
                <a:spcPct val="95000"/>
              </a:lnSpc>
              <a:buClr>
                <a:srgbClr val="FFFFFF"/>
              </a:buClr>
              <a:tabLst>
                <a:tab pos="3214688" algn="l"/>
              </a:tabLst>
            </a:pPr>
            <a:endParaRPr lang="en-US" sz="900" dirty="0">
              <a:solidFill>
                <a:srgbClr val="000000"/>
              </a:solidFill>
            </a:endParaRPr>
          </a:p>
        </p:txBody>
      </p:sp>
      <p:sp>
        <p:nvSpPr>
          <p:cNvPr id="49" name="Rectangle 48"/>
          <p:cNvSpPr/>
          <p:nvPr/>
        </p:nvSpPr>
        <p:spPr bwMode="auto">
          <a:xfrm>
            <a:off x="1" y="0"/>
            <a:ext cx="104775" cy="5143500"/>
          </a:xfrm>
          <a:prstGeom prst="rect">
            <a:avLst/>
          </a:prstGeom>
          <a:solidFill>
            <a:schemeClr val="bg2">
              <a:lumMod val="50000"/>
              <a:alpha val="28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lIns="35100" tIns="48600" rIns="35100" bIns="48600" anchor="ctr"/>
          <a:lstStyle/>
          <a:p>
            <a:pPr algn="ctr" defTabSz="546497">
              <a:lnSpc>
                <a:spcPct val="95000"/>
              </a:lnSpc>
              <a:buClr>
                <a:srgbClr val="FFFFFF"/>
              </a:buClr>
              <a:tabLst>
                <a:tab pos="3214688" algn="l"/>
              </a:tabLst>
              <a:defRPr/>
            </a:pPr>
            <a:endParaRPr lang="en-US" sz="900" dirty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50" name="Rectangle 49"/>
          <p:cNvSpPr/>
          <p:nvPr/>
        </p:nvSpPr>
        <p:spPr bwMode="auto">
          <a:xfrm>
            <a:off x="0" y="0"/>
            <a:ext cx="9144000" cy="82154"/>
          </a:xfrm>
          <a:prstGeom prst="rect">
            <a:avLst/>
          </a:prstGeom>
          <a:solidFill>
            <a:schemeClr val="accent1">
              <a:lumMod val="75000"/>
              <a:alpha val="34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lIns="35100" tIns="48600" rIns="35100" bIns="48600" anchor="ctr"/>
          <a:lstStyle/>
          <a:p>
            <a:pPr algn="ctr" defTabSz="546497">
              <a:lnSpc>
                <a:spcPct val="95000"/>
              </a:lnSpc>
              <a:buClr>
                <a:srgbClr val="FFFFFF"/>
              </a:buClr>
              <a:tabLst>
                <a:tab pos="3214688" algn="l"/>
              </a:tabLst>
              <a:defRPr/>
            </a:pPr>
            <a:endParaRPr lang="en-US" sz="900" dirty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51" name="Rectangle 50"/>
          <p:cNvSpPr/>
          <p:nvPr/>
        </p:nvSpPr>
        <p:spPr bwMode="auto">
          <a:xfrm>
            <a:off x="9039226" y="-23813"/>
            <a:ext cx="104775" cy="5143500"/>
          </a:xfrm>
          <a:prstGeom prst="rect">
            <a:avLst/>
          </a:prstGeom>
          <a:solidFill>
            <a:schemeClr val="tx2">
              <a:lumMod val="60000"/>
              <a:lumOff val="40000"/>
              <a:alpha val="28000"/>
            </a:scheme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wrap="none" lIns="35100" tIns="48600" rIns="35100" bIns="48600" anchor="ctr"/>
          <a:lstStyle/>
          <a:p>
            <a:pPr algn="ctr" defTabSz="546497">
              <a:lnSpc>
                <a:spcPct val="95000"/>
              </a:lnSpc>
              <a:buClr>
                <a:srgbClr val="FFFFFF"/>
              </a:buClr>
              <a:tabLst>
                <a:tab pos="3214688" algn="l"/>
              </a:tabLst>
              <a:defRPr/>
            </a:pPr>
            <a:endParaRPr lang="en-US" sz="900" dirty="0">
              <a:solidFill>
                <a:srgbClr val="000000"/>
              </a:solidFill>
              <a:cs typeface="Arial" charset="0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idx="1"/>
          </p:nvPr>
        </p:nvSpPr>
        <p:spPr>
          <a:xfrm>
            <a:off x="457200" y="859632"/>
            <a:ext cx="8229600" cy="37349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2"/>
            <a:r>
              <a:rPr kumimoji="1" lang="zh-CN" altLang="en-US" dirty="0"/>
              <a:t>二级</a:t>
            </a:r>
          </a:p>
          <a:p>
            <a:pPr lvl="3"/>
            <a:r>
              <a:rPr kumimoji="1" lang="zh-CN" altLang="en-US" dirty="0"/>
              <a:t>三级</a:t>
            </a:r>
          </a:p>
          <a:p>
            <a:pPr lvl="4"/>
            <a:r>
              <a:rPr kumimoji="1" lang="zh-CN" altLang="en-US" dirty="0"/>
              <a:t>四级</a:t>
            </a:r>
          </a:p>
          <a:p>
            <a:pPr lvl="5"/>
            <a:r>
              <a:rPr kumimoji="1" lang="zh-CN" altLang="en-US" dirty="0"/>
              <a:t>五级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4"/>
          </p:nvPr>
        </p:nvSpPr>
        <p:spPr>
          <a:xfrm>
            <a:off x="8170066" y="4858942"/>
            <a:ext cx="516734" cy="1821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7BEB3-FC5A-D84C-8D03-36552FAA0C3A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858942"/>
            <a:ext cx="2895600" cy="1821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9"/>
          <a:srcRect t="38385" b="38542"/>
          <a:stretch/>
        </p:blipFill>
        <p:spPr>
          <a:xfrm>
            <a:off x="7208227" y="213947"/>
            <a:ext cx="1782151" cy="205597"/>
          </a:xfrm>
          <a:prstGeom prst="rect">
            <a:avLst/>
          </a:prstGeom>
        </p:spPr>
      </p:pic>
      <p:graphicFrame>
        <p:nvGraphicFramePr>
          <p:cNvPr id="14" name="对象 5" hidden="1"/>
          <p:cNvGraphicFramePr>
            <a:graphicFrameLocks noChangeAspect="1"/>
          </p:cNvGraphicFramePr>
          <p:nvPr userDrawn="1">
            <p:custDataLst>
              <p:tags r:id="rId7"/>
            </p:custDataLst>
            <p:extLst/>
          </p:nvPr>
        </p:nvGraphicFramePr>
        <p:xfrm>
          <a:off x="1192" y="1192"/>
          <a:ext cx="1190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" name="think-cell Slide" r:id="rId10" imgW="216" imgH="216" progId="TCLayout.ActiveDocument.1">
                  <p:embed/>
                </p:oleObj>
              </mc:Choice>
              <mc:Fallback>
                <p:oleObj name="think-cell Slide" r:id="rId10" imgW="216" imgH="21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1192" y="1192"/>
                        <a:ext cx="1190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05157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</p:sldLayoutIdLst>
  <p:hf hdr="0" ftr="0" dt="0"/>
  <p:txStyles>
    <p:titleStyle>
      <a:lvl1pPr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1800" b="1" u="none">
          <a:solidFill>
            <a:schemeClr val="tx2"/>
          </a:solidFill>
          <a:latin typeface="Arial"/>
          <a:ea typeface="楷体"/>
          <a:cs typeface="Arial" pitchFamily="34" charset="0"/>
        </a:defRPr>
      </a:lvl1pPr>
      <a:lvl2pPr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Calibri" pitchFamily="34" charset="0"/>
        </a:defRPr>
      </a:lvl2pPr>
      <a:lvl3pPr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Calibri" pitchFamily="34" charset="0"/>
        </a:defRPr>
      </a:lvl3pPr>
      <a:lvl4pPr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Calibri" pitchFamily="34" charset="0"/>
        </a:defRPr>
      </a:lvl4pPr>
      <a:lvl5pPr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1800" b="1">
          <a:solidFill>
            <a:schemeClr val="tx2"/>
          </a:solidFill>
          <a:latin typeface="Calibri" pitchFamily="34" charset="0"/>
        </a:defRPr>
      </a:lvl5pPr>
      <a:lvl6pPr marL="342900"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redit Suisse Type Roman" pitchFamily="34" charset="0"/>
        </a:defRPr>
      </a:lvl6pPr>
      <a:lvl7pPr marL="685800"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redit Suisse Type Roman" pitchFamily="34" charset="0"/>
        </a:defRPr>
      </a:lvl7pPr>
      <a:lvl8pPr marL="1028700"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redit Suisse Type Roman" pitchFamily="34" charset="0"/>
        </a:defRPr>
      </a:lvl8pPr>
      <a:lvl9pPr marL="1371600"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defRPr sz="1800" b="1">
          <a:solidFill>
            <a:schemeClr val="tx1"/>
          </a:solidFill>
          <a:latin typeface="Credit Suisse Type Roman" pitchFamily="34" charset="0"/>
        </a:defRPr>
      </a:lvl9pPr>
    </p:titleStyle>
    <p:bodyStyle>
      <a:lvl1pPr marL="257175" indent="-257175" algn="l" defTabSz="546497" rtl="0" eaLnBrk="1" fontAlgn="base" hangingPunct="1">
        <a:lnSpc>
          <a:spcPct val="95000"/>
        </a:lnSpc>
        <a:spcBef>
          <a:spcPct val="95000"/>
        </a:spcBef>
        <a:spcAft>
          <a:spcPct val="0"/>
        </a:spcAft>
        <a:buClr>
          <a:schemeClr val="tx1"/>
        </a:buClr>
        <a:buSzPct val="120000"/>
        <a:buFont typeface="Wingdings" pitchFamily="2" charset="2"/>
        <a:defRPr sz="1050" b="0" u="none">
          <a:solidFill>
            <a:schemeClr val="tx1"/>
          </a:solidFill>
          <a:latin typeface="Arial"/>
          <a:ea typeface="楷体"/>
          <a:cs typeface="Arial" pitchFamily="34" charset="0"/>
        </a:defRPr>
      </a:lvl1pPr>
      <a:lvl2pPr marL="1191" indent="-1191" algn="l" defTabSz="546497" rtl="0" eaLnBrk="1" fontAlgn="base" hangingPunct="1">
        <a:lnSpc>
          <a:spcPct val="95000"/>
        </a:lnSpc>
        <a:spcBef>
          <a:spcPct val="36000"/>
        </a:spcBef>
        <a:spcAft>
          <a:spcPct val="0"/>
        </a:spcAft>
        <a:buClr>
          <a:schemeClr val="tx1"/>
        </a:buClr>
        <a:buSzPct val="120000"/>
        <a:defRPr sz="1050">
          <a:solidFill>
            <a:schemeClr val="tx1"/>
          </a:solidFill>
          <a:latin typeface="Arial" pitchFamily="34" charset="0"/>
          <a:cs typeface="Arial" pitchFamily="34" charset="0"/>
        </a:defRPr>
      </a:lvl2pPr>
      <a:lvl3pPr marL="171450" indent="-169069"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buClr>
          <a:schemeClr val="tx2"/>
        </a:buClr>
        <a:buSzPct val="80000"/>
        <a:buFont typeface="Wingdings" pitchFamily="2" charset="2"/>
        <a:buChar char="n"/>
        <a:defRPr sz="1050" u="none">
          <a:solidFill>
            <a:schemeClr val="tx1"/>
          </a:solidFill>
          <a:latin typeface="Arial"/>
          <a:ea typeface="楷体"/>
          <a:cs typeface="Arial" pitchFamily="34" charset="0"/>
        </a:defRPr>
      </a:lvl3pPr>
      <a:lvl4pPr marL="350044" indent="-177404"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buClr>
          <a:schemeClr val="tx1"/>
        </a:buClr>
        <a:buFont typeface="Credit Suisse Type Roman" pitchFamily="34" charset="0"/>
        <a:buChar char="−"/>
        <a:defRPr sz="1050" u="none">
          <a:solidFill>
            <a:schemeClr val="tx1"/>
          </a:solidFill>
          <a:latin typeface="Arial"/>
          <a:ea typeface="楷体"/>
          <a:cs typeface="Arial" pitchFamily="34" charset="0"/>
        </a:defRPr>
      </a:lvl4pPr>
      <a:lvl5pPr marL="529829" indent="-178594"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buClr>
          <a:schemeClr val="tx2"/>
        </a:buClr>
        <a:buSzPct val="70000"/>
        <a:buFont typeface="Wingdings" charset="2"/>
        <a:buChar char="p"/>
        <a:defRPr sz="1050" u="none">
          <a:solidFill>
            <a:schemeClr val="tx1"/>
          </a:solidFill>
          <a:latin typeface="Arial"/>
          <a:ea typeface="楷体"/>
          <a:cs typeface="Arial" pitchFamily="34" charset="0"/>
        </a:defRPr>
      </a:lvl5pPr>
      <a:lvl6pPr marL="683100" indent="-151200"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buClr>
          <a:schemeClr val="tx1"/>
        </a:buClr>
        <a:buFont typeface="Credit Suisse Type Roman" pitchFamily="34" charset="0"/>
        <a:buChar char="−"/>
        <a:defRPr sz="1050" u="none">
          <a:solidFill>
            <a:schemeClr val="tx1"/>
          </a:solidFill>
          <a:latin typeface="Arial"/>
          <a:ea typeface="楷体"/>
        </a:defRPr>
      </a:lvl6pPr>
      <a:lvl7pPr marL="1215629" indent="-178594"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buClr>
          <a:schemeClr val="tx1"/>
        </a:buClr>
        <a:buFont typeface="Credit Suisse Type Roman" pitchFamily="34" charset="0"/>
        <a:buChar char="−"/>
        <a:defRPr sz="1050">
          <a:solidFill>
            <a:schemeClr val="tx1"/>
          </a:solidFill>
          <a:latin typeface="+mn-lt"/>
        </a:defRPr>
      </a:lvl7pPr>
      <a:lvl8pPr marL="1558529" indent="-178594"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buClr>
          <a:schemeClr val="tx1"/>
        </a:buClr>
        <a:buFont typeface="Credit Suisse Type Roman" pitchFamily="34" charset="0"/>
        <a:buChar char="−"/>
        <a:defRPr sz="1050">
          <a:solidFill>
            <a:schemeClr val="tx1"/>
          </a:solidFill>
          <a:latin typeface="+mn-lt"/>
        </a:defRPr>
      </a:lvl8pPr>
      <a:lvl9pPr marL="1901429" indent="-178594" algn="l" defTabSz="546497" rtl="0" eaLnBrk="1" fontAlgn="base" hangingPunct="1">
        <a:lnSpc>
          <a:spcPct val="95000"/>
        </a:lnSpc>
        <a:spcBef>
          <a:spcPct val="0"/>
        </a:spcBef>
        <a:spcAft>
          <a:spcPct val="0"/>
        </a:spcAft>
        <a:buClr>
          <a:schemeClr val="tx1"/>
        </a:buClr>
        <a:buFont typeface="Credit Suisse Type Roman" pitchFamily="34" charset="0"/>
        <a:buChar char="−"/>
        <a:defRPr sz="105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3391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iming>
    <p:tnLst>
      <p:par>
        <p:cTn id="1" dur="indefinite" restart="never" nodeType="tmRoot"/>
      </p:par>
    </p:tnLst>
  </p:timing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chart" Target="../charts/char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5"/>
          <p:cNvSpPr txBox="1"/>
          <p:nvPr/>
        </p:nvSpPr>
        <p:spPr>
          <a:xfrm>
            <a:off x="3818973" y="158344"/>
            <a:ext cx="147038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/>
            <a:r>
              <a:rPr lang="zh-CN" altLang="en-US" sz="1600" dirty="0">
                <a:solidFill>
                  <a:srgbClr val="24285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年度工作概述</a:t>
            </a: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xmlns="" id="{9BDF847A-3EDB-499D-9B01-E8E5FA31F889}"/>
              </a:ext>
            </a:extLst>
          </p:cNvPr>
          <p:cNvGrpSpPr/>
          <p:nvPr/>
        </p:nvGrpSpPr>
        <p:grpSpPr>
          <a:xfrm>
            <a:off x="-3572" y="0"/>
            <a:ext cx="9147572" cy="466897"/>
            <a:chOff x="-3572" y="0"/>
            <a:chExt cx="9147572" cy="466897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9986A8EF-A015-4B66-A270-EDDFF756A6EC}"/>
                </a:ext>
              </a:extLst>
            </p:cNvPr>
            <p:cNvSpPr/>
            <p:nvPr/>
          </p:nvSpPr>
          <p:spPr>
            <a:xfrm>
              <a:off x="-3572" y="0"/>
              <a:ext cx="9147572" cy="466897"/>
            </a:xfrm>
            <a:prstGeom prst="rect">
              <a:avLst/>
            </a:prstGeom>
            <a:solidFill>
              <a:srgbClr val="4A66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  <a:latin typeface="Lato Light"/>
              </a:endParaRPr>
            </a:p>
          </p:txBody>
        </p:sp>
        <p:sp>
          <p:nvSpPr>
            <p:cNvPr id="28" name="文本框 5">
              <a:extLst>
                <a:ext uri="{FF2B5EF4-FFF2-40B4-BE49-F238E27FC236}">
                  <a16:creationId xmlns:a16="http://schemas.microsoft.com/office/drawing/2014/main" xmlns="" id="{4619821E-D974-4902-82F5-B7E4F92B6B32}"/>
                </a:ext>
              </a:extLst>
            </p:cNvPr>
            <p:cNvSpPr txBox="1"/>
            <p:nvPr/>
          </p:nvSpPr>
          <p:spPr>
            <a:xfrm>
              <a:off x="179512" y="51470"/>
              <a:ext cx="18454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小组介绍</a:t>
              </a: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611560" y="699542"/>
            <a:ext cx="5904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2A79FF"/>
                </a:solidFill>
              </a:rPr>
              <a:t>组名：</a:t>
            </a:r>
            <a:r>
              <a:rPr lang="en-US" altLang="zh-CN" sz="2400" b="1" dirty="0">
                <a:solidFill>
                  <a:srgbClr val="2A79FF"/>
                </a:solidFill>
              </a:rPr>
              <a:t>undefined</a:t>
            </a:r>
            <a:endParaRPr lang="zh-CN" altLang="en-US" sz="2400" b="1" dirty="0">
              <a:solidFill>
                <a:srgbClr val="2A79FF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11960" y="1203598"/>
            <a:ext cx="3384377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</a:rPr>
              <a:t>说听</a:t>
            </a:r>
            <a:endParaRPr lang="en-US" altLang="zh-CN" sz="1200" b="1" dirty="0">
              <a:solidFill>
                <a:srgbClr val="2A79FF"/>
              </a:solidFill>
            </a:endParaRPr>
          </a:p>
          <a:p>
            <a:r>
              <a:rPr lang="zh-CN" altLang="en-US" sz="1050" dirty="0">
                <a:solidFill>
                  <a:schemeClr val="accent4">
                    <a:lumMod val="25000"/>
                  </a:schemeClr>
                </a:solidFill>
              </a:rPr>
              <a:t>前端</a:t>
            </a:r>
            <a:r>
              <a:rPr lang="en-US" altLang="zh-CN" sz="1050" dirty="0">
                <a:solidFill>
                  <a:schemeClr val="accent4">
                    <a:lumMod val="25000"/>
                  </a:schemeClr>
                </a:solidFill>
              </a:rPr>
              <a:t> </a:t>
            </a:r>
            <a:r>
              <a:rPr lang="zh-CN" altLang="en-US" sz="1050" dirty="0">
                <a:solidFill>
                  <a:schemeClr val="accent4">
                    <a:lumMod val="25000"/>
                  </a:schemeClr>
                </a:solidFill>
              </a:rPr>
              <a:t>资金团队</a:t>
            </a:r>
            <a:endParaRPr lang="en-US" altLang="zh-CN" sz="1050" b="1" dirty="0">
              <a:solidFill>
                <a:srgbClr val="2A79FF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4211960" y="1851670"/>
            <a:ext cx="3384377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</a:rPr>
              <a:t>芊彧</a:t>
            </a:r>
            <a:endParaRPr lang="en-US" altLang="zh-CN" sz="1200" b="1" dirty="0">
              <a:solidFill>
                <a:srgbClr val="2A79FF"/>
              </a:solidFill>
            </a:endParaRPr>
          </a:p>
          <a:p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</a:rPr>
              <a:t>产品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</a:rPr>
              <a:t> 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</a:rPr>
              <a:t>税务团队</a:t>
            </a:r>
            <a:endParaRPr lang="en-US" altLang="zh-CN" sz="1000" b="1" dirty="0">
              <a:solidFill>
                <a:srgbClr val="2A79FF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211960" y="2499742"/>
            <a:ext cx="3384377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</a:rPr>
              <a:t>则知</a:t>
            </a:r>
            <a:endParaRPr lang="en-US" altLang="zh-CN" sz="1200" b="1" dirty="0">
              <a:solidFill>
                <a:srgbClr val="2A79FF"/>
              </a:solidFill>
            </a:endParaRPr>
          </a:p>
          <a:p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</a:rPr>
              <a:t>后台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</a:rPr>
              <a:t> 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</a:rPr>
              <a:t>税务团队</a:t>
            </a:r>
            <a:endParaRPr lang="en-US" altLang="zh-CN" sz="1000" b="1" dirty="0">
              <a:solidFill>
                <a:srgbClr val="2A79FF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211960" y="3147814"/>
            <a:ext cx="338437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</a:rPr>
              <a:t>静艺</a:t>
            </a:r>
            <a:endParaRPr lang="en-US" altLang="zh-CN" sz="1200" b="1" dirty="0">
              <a:solidFill>
                <a:srgbClr val="2A79FF"/>
              </a:solidFill>
            </a:endParaRPr>
          </a:p>
          <a:p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</a:rPr>
              <a:t>测试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</a:rPr>
              <a:t> 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</a:rPr>
              <a:t>资金团队</a:t>
            </a:r>
            <a:endParaRPr lang="en-US" altLang="zh-CN" sz="1000" b="1" dirty="0">
              <a:solidFill>
                <a:srgbClr val="2A79FF"/>
              </a:solidFill>
            </a:endParaRPr>
          </a:p>
        </p:txBody>
      </p:sp>
      <p:sp>
        <p:nvSpPr>
          <p:cNvPr id="11" name="Freeform 6"/>
          <p:cNvSpPr>
            <a:spLocks/>
          </p:cNvSpPr>
          <p:nvPr/>
        </p:nvSpPr>
        <p:spPr bwMode="auto">
          <a:xfrm>
            <a:off x="1619672" y="1635646"/>
            <a:ext cx="1054323" cy="1054324"/>
          </a:xfrm>
          <a:custGeom>
            <a:avLst/>
            <a:gdLst>
              <a:gd name="T0" fmla="*/ 7480 w 7480"/>
              <a:gd name="T1" fmla="*/ 7479 h 7479"/>
              <a:gd name="T2" fmla="*/ 0 w 7480"/>
              <a:gd name="T3" fmla="*/ 0 h 7479"/>
              <a:gd name="T4" fmla="*/ 0 w 7480"/>
              <a:gd name="T5" fmla="*/ 0 h 7479"/>
              <a:gd name="T6" fmla="*/ 0 w 7480"/>
              <a:gd name="T7" fmla="*/ 2992 h 7479"/>
              <a:gd name="T8" fmla="*/ 4488 w 7480"/>
              <a:gd name="T9" fmla="*/ 7479 h 7479"/>
              <a:gd name="T10" fmla="*/ 4488 w 7480"/>
              <a:gd name="T11" fmla="*/ 7479 h 7479"/>
              <a:gd name="T12" fmla="*/ 7480 w 7480"/>
              <a:gd name="T13" fmla="*/ 7479 h 7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480" h="7479">
                <a:moveTo>
                  <a:pt x="7480" y="7479"/>
                </a:moveTo>
                <a:cubicBezTo>
                  <a:pt x="7480" y="3349"/>
                  <a:pt x="4131" y="0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0" y="2992"/>
                </a:lnTo>
                <a:cubicBezTo>
                  <a:pt x="2479" y="2992"/>
                  <a:pt x="4488" y="5001"/>
                  <a:pt x="4488" y="7479"/>
                </a:cubicBezTo>
                <a:cubicBezTo>
                  <a:pt x="4488" y="7479"/>
                  <a:pt x="4488" y="7479"/>
                  <a:pt x="4488" y="7479"/>
                </a:cubicBezTo>
                <a:lnTo>
                  <a:pt x="7480" y="7479"/>
                </a:lnTo>
                <a:close/>
              </a:path>
            </a:pathLst>
          </a:custGeom>
          <a:solidFill>
            <a:srgbClr val="7FA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9"/>
          <p:cNvSpPr>
            <a:spLocks/>
          </p:cNvSpPr>
          <p:nvPr/>
        </p:nvSpPr>
        <p:spPr bwMode="auto">
          <a:xfrm>
            <a:off x="539552" y="1635646"/>
            <a:ext cx="1053149" cy="1054324"/>
          </a:xfrm>
          <a:custGeom>
            <a:avLst/>
            <a:gdLst>
              <a:gd name="T0" fmla="*/ 14959 w 14959"/>
              <a:gd name="T1" fmla="*/ 0 h 14958"/>
              <a:gd name="T2" fmla="*/ 0 w 14959"/>
              <a:gd name="T3" fmla="*/ 14958 h 14958"/>
              <a:gd name="T4" fmla="*/ 5984 w 14959"/>
              <a:gd name="T5" fmla="*/ 14958 h 14958"/>
              <a:gd name="T6" fmla="*/ 14959 w 14959"/>
              <a:gd name="T7" fmla="*/ 5983 h 14958"/>
              <a:gd name="T8" fmla="*/ 14959 w 14959"/>
              <a:gd name="T9" fmla="*/ 0 h 149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59" h="14958">
                <a:moveTo>
                  <a:pt x="14959" y="0"/>
                </a:moveTo>
                <a:cubicBezTo>
                  <a:pt x="6698" y="0"/>
                  <a:pt x="0" y="6697"/>
                  <a:pt x="0" y="14958"/>
                </a:cubicBezTo>
                <a:lnTo>
                  <a:pt x="5984" y="14958"/>
                </a:lnTo>
                <a:cubicBezTo>
                  <a:pt x="5984" y="10002"/>
                  <a:pt x="10002" y="5983"/>
                  <a:pt x="14959" y="5983"/>
                </a:cubicBezTo>
                <a:lnTo>
                  <a:pt x="14959" y="0"/>
                </a:lnTo>
                <a:close/>
              </a:path>
            </a:pathLst>
          </a:custGeom>
          <a:solidFill>
            <a:srgbClr val="2A79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8"/>
          <p:cNvSpPr>
            <a:spLocks/>
          </p:cNvSpPr>
          <p:nvPr/>
        </p:nvSpPr>
        <p:spPr bwMode="auto">
          <a:xfrm rot="5400000">
            <a:off x="1249949" y="2797457"/>
            <a:ext cx="1381488" cy="1362123"/>
          </a:xfrm>
          <a:custGeom>
            <a:avLst/>
            <a:gdLst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640324 w 1381488"/>
              <a:gd name="connsiteY5" fmla="*/ 1054323 h 1362123"/>
              <a:gd name="connsiteX6" fmla="*/ 632595 w 1381488"/>
              <a:gd name="connsiteY6" fmla="*/ 1054323 h 1362123"/>
              <a:gd name="connsiteX7" fmla="*/ 631773 w 1381488"/>
              <a:gd name="connsiteY7" fmla="*/ 1046170 h 1362123"/>
              <a:gd name="connsiteX8" fmla="*/ 630187 w 1381488"/>
              <a:gd name="connsiteY8" fmla="*/ 1030431 h 1362123"/>
              <a:gd name="connsiteX9" fmla="*/ 0 w 1381488"/>
              <a:gd name="connsiteY9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640324 w 1381488"/>
              <a:gd name="connsiteY5" fmla="*/ 1054323 h 1362123"/>
              <a:gd name="connsiteX6" fmla="*/ 632595 w 1381488"/>
              <a:gd name="connsiteY6" fmla="*/ 1054323 h 1362123"/>
              <a:gd name="connsiteX7" fmla="*/ 630187 w 1381488"/>
              <a:gd name="connsiteY7" fmla="*/ 1030431 h 1362123"/>
              <a:gd name="connsiteX8" fmla="*/ 0 w 1381488"/>
              <a:gd name="connsiteY8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640324 w 1381488"/>
              <a:gd name="connsiteY5" fmla="*/ 1054323 h 1362123"/>
              <a:gd name="connsiteX6" fmla="*/ 630187 w 1381488"/>
              <a:gd name="connsiteY6" fmla="*/ 1030431 h 1362123"/>
              <a:gd name="connsiteX7" fmla="*/ 0 w 1381488"/>
              <a:gd name="connsiteY7" fmla="*/ 421729 h 1362123"/>
              <a:gd name="connsiteX0" fmla="*/ 0 w 1381488"/>
              <a:gd name="connsiteY0" fmla="*/ 421729 h 1362959"/>
              <a:gd name="connsiteX1" fmla="*/ 0 w 1381488"/>
              <a:gd name="connsiteY1" fmla="*/ 0 h 1362959"/>
              <a:gd name="connsiteX2" fmla="*/ 1029449 w 1381488"/>
              <a:gd name="connsiteY2" fmla="*/ 828408 h 1362959"/>
              <a:gd name="connsiteX3" fmla="*/ 1381488 w 1381488"/>
              <a:gd name="connsiteY3" fmla="*/ 940394 h 1362959"/>
              <a:gd name="connsiteX4" fmla="*/ 1381488 w 1381488"/>
              <a:gd name="connsiteY4" fmla="*/ 1362123 h 1362959"/>
              <a:gd name="connsiteX5" fmla="*/ 630187 w 1381488"/>
              <a:gd name="connsiteY5" fmla="*/ 1030431 h 1362959"/>
              <a:gd name="connsiteX6" fmla="*/ 0 w 1381488"/>
              <a:gd name="connsiteY6" fmla="*/ 421729 h 1362959"/>
              <a:gd name="connsiteX0" fmla="*/ 0 w 1381488"/>
              <a:gd name="connsiteY0" fmla="*/ 421729 h 1362959"/>
              <a:gd name="connsiteX1" fmla="*/ 0 w 1381488"/>
              <a:gd name="connsiteY1" fmla="*/ 0 h 1362959"/>
              <a:gd name="connsiteX2" fmla="*/ 1029449 w 1381488"/>
              <a:gd name="connsiteY2" fmla="*/ 828408 h 1362959"/>
              <a:gd name="connsiteX3" fmla="*/ 1381488 w 1381488"/>
              <a:gd name="connsiteY3" fmla="*/ 940394 h 1362959"/>
              <a:gd name="connsiteX4" fmla="*/ 1381488 w 1381488"/>
              <a:gd name="connsiteY4" fmla="*/ 1362123 h 1362959"/>
              <a:gd name="connsiteX5" fmla="*/ 630187 w 1381488"/>
              <a:gd name="connsiteY5" fmla="*/ 1030431 h 1362959"/>
              <a:gd name="connsiteX6" fmla="*/ 593105 w 1381488"/>
              <a:gd name="connsiteY6" fmla="*/ 830741 h 1362959"/>
              <a:gd name="connsiteX7" fmla="*/ 0 w 1381488"/>
              <a:gd name="connsiteY7" fmla="*/ 421729 h 1362959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38976 w 1381488"/>
              <a:gd name="connsiteY2" fmla="*/ 745064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38976 w 1381488"/>
              <a:gd name="connsiteY2" fmla="*/ 745064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38976 w 1381488"/>
              <a:gd name="connsiteY2" fmla="*/ 745064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886578 w 1381488"/>
              <a:gd name="connsiteY2" fmla="*/ 487889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886578 w 1381488"/>
              <a:gd name="connsiteY2" fmla="*/ 487889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886578 w 1381488"/>
              <a:gd name="connsiteY2" fmla="*/ 487889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886578 w 1381488"/>
              <a:gd name="connsiteY2" fmla="*/ 487889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886578 w 1381488"/>
              <a:gd name="connsiteY2" fmla="*/ 487889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81488" h="1362123">
                <a:moveTo>
                  <a:pt x="0" y="421729"/>
                </a:moveTo>
                <a:lnTo>
                  <a:pt x="0" y="0"/>
                </a:lnTo>
                <a:cubicBezTo>
                  <a:pt x="514211" y="11906"/>
                  <a:pt x="769407" y="292713"/>
                  <a:pt x="886578" y="487889"/>
                </a:cubicBezTo>
                <a:cubicBezTo>
                  <a:pt x="1040060" y="840741"/>
                  <a:pt x="1216810" y="942775"/>
                  <a:pt x="1381488" y="940394"/>
                </a:cubicBezTo>
                <a:lnTo>
                  <a:pt x="1381488" y="1362123"/>
                </a:lnTo>
                <a:cubicBezTo>
                  <a:pt x="1240568" y="1353373"/>
                  <a:pt x="706674" y="1332754"/>
                  <a:pt x="593105" y="830741"/>
                </a:cubicBezTo>
                <a:cubicBezTo>
                  <a:pt x="471409" y="503073"/>
                  <a:pt x="186960" y="429217"/>
                  <a:pt x="0" y="421729"/>
                </a:cubicBezTo>
                <a:close/>
              </a:path>
            </a:pathLst>
          </a:custGeom>
          <a:solidFill>
            <a:srgbClr val="AAC9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椭圆 13"/>
          <p:cNvSpPr/>
          <p:nvPr/>
        </p:nvSpPr>
        <p:spPr>
          <a:xfrm>
            <a:off x="1259632" y="4443958"/>
            <a:ext cx="504056" cy="504056"/>
          </a:xfrm>
          <a:prstGeom prst="ellipse">
            <a:avLst/>
          </a:prstGeom>
          <a:solidFill>
            <a:srgbClr val="D7D7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矩形 14"/>
          <p:cNvSpPr/>
          <p:nvPr/>
        </p:nvSpPr>
        <p:spPr>
          <a:xfrm>
            <a:off x="3563888" y="1275606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563888" y="1923678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563888" y="2571750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563888" y="4515966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</a:endParaRPr>
          </a:p>
        </p:txBody>
      </p:sp>
      <p:pic>
        <p:nvPicPr>
          <p:cNvPr id="19" name="Picture 6" descr="https://unsplash.imgix.net/35/JOd4DPGLThifgf38Lpgj_IMG.jpg?q=75&amp;fm=jpg&amp;s=c4f6727025aba1d850d47d03eabc5e15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1043608" y="2139702"/>
            <a:ext cx="1080000" cy="1080000"/>
          </a:xfrm>
          <a:prstGeom prst="ellipse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矩形 19"/>
          <p:cNvSpPr/>
          <p:nvPr/>
        </p:nvSpPr>
        <p:spPr>
          <a:xfrm>
            <a:off x="3563888" y="3219822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3563888" y="3867894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563888" y="3867894"/>
            <a:ext cx="432000" cy="432048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211960" y="3867894"/>
            <a:ext cx="338437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</a:rPr>
              <a:t>点秋</a:t>
            </a:r>
            <a:endParaRPr lang="en-US" altLang="zh-CN" sz="1200" b="1" dirty="0">
              <a:solidFill>
                <a:srgbClr val="2A79FF"/>
              </a:solidFill>
            </a:endParaRPr>
          </a:p>
          <a:p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</a:rPr>
              <a:t>后台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</a:rPr>
              <a:t> 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</a:rPr>
              <a:t>关务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</a:rPr>
              <a:t>&amp;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</a:rPr>
              <a:t>物流团队</a:t>
            </a:r>
            <a:endParaRPr lang="en-US" altLang="zh-CN" sz="1000" b="1" dirty="0">
              <a:solidFill>
                <a:srgbClr val="2A79FF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211960" y="4515966"/>
            <a:ext cx="338437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</a:rPr>
              <a:t>银舟</a:t>
            </a:r>
            <a:endParaRPr lang="en-US" altLang="zh-CN" sz="1200" b="1" dirty="0">
              <a:solidFill>
                <a:srgbClr val="2A79FF"/>
              </a:solidFill>
            </a:endParaRPr>
          </a:p>
          <a:p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</a:rPr>
              <a:t>算法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</a:rPr>
              <a:t> 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</a:rPr>
              <a:t>跨境供应链算法团队</a:t>
            </a:r>
            <a:endParaRPr lang="en-US" altLang="zh-CN" sz="1000" b="1" dirty="0">
              <a:solidFill>
                <a:srgbClr val="2A79FF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516216" y="2499742"/>
            <a:ext cx="1800200" cy="36933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</a:rPr>
              <a:t>平均司龄：</a:t>
            </a:r>
            <a:r>
              <a:rPr lang="en-US" altLang="zh-CN" b="1" dirty="0">
                <a:solidFill>
                  <a:srgbClr val="FF0000"/>
                </a:solidFill>
              </a:rPr>
              <a:t>48</a:t>
            </a:r>
            <a:r>
              <a:rPr lang="zh-CN" altLang="en-US" b="1" dirty="0">
                <a:solidFill>
                  <a:srgbClr val="FF0000"/>
                </a:solidFill>
              </a:rPr>
              <a:t>天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xmlns="" id="{66BB4220-F004-D34E-82E1-01EC2FC0841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057" y="0"/>
            <a:ext cx="9135879" cy="5143500"/>
          </a:xfrm>
          <a:prstGeom prst="rect">
            <a:avLst/>
          </a:prstGeom>
        </p:spPr>
      </p:pic>
      <p:sp>
        <p:nvSpPr>
          <p:cNvPr id="30" name="_3">
            <a:extLst>
              <a:ext uri="{FF2B5EF4-FFF2-40B4-BE49-F238E27FC236}">
                <a16:creationId xmlns:a16="http://schemas.microsoft.com/office/drawing/2014/main" xmlns="" id="{9E5E135E-A96A-574E-9DF5-CA2149C2C366}"/>
              </a:ext>
            </a:extLst>
          </p:cNvPr>
          <p:cNvSpPr/>
          <p:nvPr/>
        </p:nvSpPr>
        <p:spPr>
          <a:xfrm>
            <a:off x="6283336" y="2108060"/>
            <a:ext cx="2031325" cy="369332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66CC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关于备案单证思考</a:t>
            </a:r>
          </a:p>
        </p:txBody>
      </p:sp>
      <p:sp>
        <p:nvSpPr>
          <p:cNvPr id="32" name="TextBox 35">
            <a:extLst>
              <a:ext uri="{FF2B5EF4-FFF2-40B4-BE49-F238E27FC236}">
                <a16:creationId xmlns:a16="http://schemas.microsoft.com/office/drawing/2014/main" xmlns="" id="{B96C040D-5841-3944-8B9B-C715AA2A45F9}"/>
              </a:ext>
            </a:extLst>
          </p:cNvPr>
          <p:cNvSpPr txBox="1"/>
          <p:nvPr/>
        </p:nvSpPr>
        <p:spPr>
          <a:xfrm>
            <a:off x="6581248" y="3254200"/>
            <a:ext cx="18036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rgbClr val="0066CC">
                    <a:alpha val="77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汇报小组：</a:t>
            </a:r>
            <a:r>
              <a:rPr lang="en-US" altLang="zh-CN" sz="1200" dirty="0" smtClean="0">
                <a:solidFill>
                  <a:srgbClr val="0066CC">
                    <a:alpha val="77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</a:t>
            </a:r>
            <a:r>
              <a:rPr lang="en-US" altLang="zh-Hans" sz="1200" dirty="0" smtClean="0">
                <a:solidFill>
                  <a:srgbClr val="0066CC">
                    <a:alpha val="77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ndefined</a:t>
            </a:r>
            <a:endParaRPr lang="en-US" altLang="zh-Hans" sz="1200" dirty="0">
              <a:solidFill>
                <a:srgbClr val="0066CC">
                  <a:alpha val="77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rgbClr val="0066CC">
                    <a:alpha val="77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汇报时间：</a:t>
            </a:r>
            <a:r>
              <a:rPr lang="en-US" altLang="zh-CN" sz="1200" dirty="0" smtClean="0">
                <a:solidFill>
                  <a:srgbClr val="0066CC">
                    <a:alpha val="77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2108/07/19</a:t>
            </a:r>
            <a:endParaRPr lang="zh-CN" altLang="en-US" sz="1200" dirty="0">
              <a:solidFill>
                <a:srgbClr val="0066CC">
                  <a:alpha val="77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Box 28">
            <a:extLst>
              <a:ext uri="{FF2B5EF4-FFF2-40B4-BE49-F238E27FC236}">
                <a16:creationId xmlns:a16="http://schemas.microsoft.com/office/drawing/2014/main" xmlns="" id="{C4A00897-3906-5F45-8E7F-D38C5F9039C8}"/>
              </a:ext>
            </a:extLst>
          </p:cNvPr>
          <p:cNvSpPr txBox="1"/>
          <p:nvPr/>
        </p:nvSpPr>
        <p:spPr>
          <a:xfrm>
            <a:off x="3275856" y="1182706"/>
            <a:ext cx="51090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>
                <a:solidFill>
                  <a:srgbClr val="0066CC"/>
                </a:solidFill>
                <a:latin typeface="+mn-ea"/>
              </a:rPr>
              <a:t>新人夜校毕业汇报</a:t>
            </a:r>
          </a:p>
        </p:txBody>
      </p:sp>
    </p:spTree>
    <p:extLst>
      <p:ext uri="{BB962C8B-B14F-4D97-AF65-F5344CB8AC3E}">
        <p14:creationId xmlns:p14="http://schemas.microsoft.com/office/powerpoint/2010/main" val="374240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3FCBC1D0-7F50-418F-9EFE-D2FAA1780B2C}"/>
              </a:ext>
            </a:extLst>
          </p:cNvPr>
          <p:cNvGrpSpPr/>
          <p:nvPr/>
        </p:nvGrpSpPr>
        <p:grpSpPr>
          <a:xfrm>
            <a:off x="-3572" y="0"/>
            <a:ext cx="9147572" cy="466897"/>
            <a:chOff x="-3572" y="0"/>
            <a:chExt cx="9147572" cy="466897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90C52AD4-DF91-4725-AEE5-DF93BDC94F93}"/>
                </a:ext>
              </a:extLst>
            </p:cNvPr>
            <p:cNvSpPr/>
            <p:nvPr/>
          </p:nvSpPr>
          <p:spPr>
            <a:xfrm>
              <a:off x="-3572" y="0"/>
              <a:ext cx="9147572" cy="466897"/>
            </a:xfrm>
            <a:prstGeom prst="rect">
              <a:avLst/>
            </a:prstGeom>
            <a:solidFill>
              <a:srgbClr val="4A66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4" name="文本框 5"/>
            <p:cNvSpPr txBox="1"/>
            <p:nvPr/>
          </p:nvSpPr>
          <p:spPr>
            <a:xfrm>
              <a:off x="34739" y="58463"/>
              <a:ext cx="6121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endPara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AA5AFCD1-A503-444C-ABAD-DBD6EC41B699}"/>
              </a:ext>
            </a:extLst>
          </p:cNvPr>
          <p:cNvSpPr txBox="1"/>
          <p:nvPr/>
        </p:nvSpPr>
        <p:spPr>
          <a:xfrm>
            <a:off x="3707904" y="2211710"/>
            <a:ext cx="43924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2744090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7"/>
          <p:cNvSpPr txBox="1">
            <a:spLocks/>
          </p:cNvSpPr>
          <p:nvPr/>
        </p:nvSpPr>
        <p:spPr>
          <a:xfrm>
            <a:off x="189145" y="348051"/>
            <a:ext cx="4742084" cy="31261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US" sz="24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US" sz="1600" kern="1200" dirty="0">
                <a:solidFill>
                  <a:schemeClr val="tx1"/>
                </a:solidFill>
                <a:effectLst/>
                <a:latin typeface="Lato" panose="020F0502020204030203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800">
                <a:solidFill>
                  <a:prstClr val="black">
                    <a:lumMod val="85000"/>
                    <a:lumOff val="15000"/>
                  </a:prstClr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目录</a:t>
            </a:r>
          </a:p>
        </p:txBody>
      </p:sp>
      <p:sp>
        <p:nvSpPr>
          <p:cNvPr id="3" name="Rounded Rectangle 12"/>
          <p:cNvSpPr/>
          <p:nvPr/>
        </p:nvSpPr>
        <p:spPr>
          <a:xfrm>
            <a:off x="1" y="347326"/>
            <a:ext cx="107156" cy="312617"/>
          </a:xfrm>
          <a:prstGeom prst="roundRect">
            <a:avLst>
              <a:gd name="adj" fmla="val 0"/>
            </a:avLst>
          </a:prstGeom>
          <a:solidFill>
            <a:srgbClr val="4A66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id-ID" sz="1350">
              <a:solidFill>
                <a:prstClr val="white"/>
              </a:solidFill>
            </a:endParaRPr>
          </a:p>
        </p:txBody>
      </p:sp>
      <p:sp>
        <p:nvSpPr>
          <p:cNvPr id="264" name="Rectangle 5"/>
          <p:cNvSpPr>
            <a:spLocks noChangeArrowheads="1"/>
          </p:cNvSpPr>
          <p:nvPr/>
        </p:nvSpPr>
        <p:spPr bwMode="auto">
          <a:xfrm>
            <a:off x="1067631" y="3326788"/>
            <a:ext cx="560858" cy="673142"/>
          </a:xfrm>
          <a:prstGeom prst="roundRect">
            <a:avLst/>
          </a:prstGeom>
          <a:solidFill>
            <a:srgbClr val="4A66AC"/>
          </a:solidFill>
          <a:ln>
            <a:noFill/>
          </a:ln>
        </p:spPr>
        <p:txBody>
          <a:bodyPr lIns="51428" tIns="25714" rIns="51428" bIns="25714"/>
          <a:lstStyle/>
          <a:p>
            <a:endParaRPr lang="zh-CN" altLang="en-US" sz="1350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65" name="Freeform 6"/>
          <p:cNvSpPr>
            <a:spLocks/>
          </p:cNvSpPr>
          <p:nvPr/>
        </p:nvSpPr>
        <p:spPr bwMode="auto">
          <a:xfrm>
            <a:off x="1146223" y="3387123"/>
            <a:ext cx="428681" cy="539228"/>
          </a:xfrm>
          <a:custGeom>
            <a:avLst/>
            <a:gdLst>
              <a:gd name="T0" fmla="*/ 734716 w 1173"/>
              <a:gd name="T1" fmla="*/ 348495 h 1472"/>
              <a:gd name="T2" fmla="*/ 711330 w 1173"/>
              <a:gd name="T3" fmla="*/ 30615 h 1472"/>
              <a:gd name="T4" fmla="*/ 693141 w 1173"/>
              <a:gd name="T5" fmla="*/ 35175 h 1472"/>
              <a:gd name="T6" fmla="*/ 651565 w 1173"/>
              <a:gd name="T7" fmla="*/ 44295 h 1472"/>
              <a:gd name="T8" fmla="*/ 596997 w 1173"/>
              <a:gd name="T9" fmla="*/ 35175 h 1472"/>
              <a:gd name="T10" fmla="*/ 408609 w 1173"/>
              <a:gd name="T11" fmla="*/ 3257 h 1472"/>
              <a:gd name="T12" fmla="*/ 0 w 1173"/>
              <a:gd name="T13" fmla="*/ 500270 h 1472"/>
              <a:gd name="T14" fmla="*/ 417703 w 1173"/>
              <a:gd name="T15" fmla="*/ 955593 h 1472"/>
              <a:gd name="T16" fmla="*/ 762000 w 1173"/>
              <a:gd name="T17" fmla="*/ 707412 h 1472"/>
              <a:gd name="T18" fmla="*/ 706783 w 1173"/>
              <a:gd name="T19" fmla="*/ 674843 h 1472"/>
              <a:gd name="T20" fmla="*/ 449535 w 1173"/>
              <a:gd name="T21" fmla="*/ 891757 h 1472"/>
              <a:gd name="T22" fmla="*/ 188389 w 1173"/>
              <a:gd name="T23" fmla="*/ 472260 h 1472"/>
              <a:gd name="T24" fmla="*/ 417703 w 1173"/>
              <a:gd name="T25" fmla="*/ 67745 h 1472"/>
              <a:gd name="T26" fmla="*/ 679499 w 1173"/>
              <a:gd name="T27" fmla="*/ 371294 h 1472"/>
              <a:gd name="T28" fmla="*/ 734716 w 1173"/>
              <a:gd name="T29" fmla="*/ 348495 h 1472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173" h="1472">
                <a:moveTo>
                  <a:pt x="1131" y="535"/>
                </a:moveTo>
                <a:lnTo>
                  <a:pt x="1095" y="47"/>
                </a:lnTo>
                <a:cubicBezTo>
                  <a:pt x="1090" y="47"/>
                  <a:pt x="1081" y="49"/>
                  <a:pt x="1067" y="54"/>
                </a:cubicBezTo>
                <a:cubicBezTo>
                  <a:pt x="1043" y="64"/>
                  <a:pt x="1022" y="68"/>
                  <a:pt x="1003" y="68"/>
                </a:cubicBezTo>
                <a:cubicBezTo>
                  <a:pt x="975" y="68"/>
                  <a:pt x="947" y="64"/>
                  <a:pt x="919" y="54"/>
                </a:cubicBezTo>
                <a:cubicBezTo>
                  <a:pt x="810" y="17"/>
                  <a:pt x="714" y="0"/>
                  <a:pt x="629" y="5"/>
                </a:cubicBezTo>
                <a:cubicBezTo>
                  <a:pt x="214" y="24"/>
                  <a:pt x="5" y="278"/>
                  <a:pt x="0" y="768"/>
                </a:cubicBezTo>
                <a:cubicBezTo>
                  <a:pt x="5" y="1225"/>
                  <a:pt x="219" y="1458"/>
                  <a:pt x="643" y="1467"/>
                </a:cubicBezTo>
                <a:cubicBezTo>
                  <a:pt x="912" y="1472"/>
                  <a:pt x="1088" y="1345"/>
                  <a:pt x="1173" y="1086"/>
                </a:cubicBezTo>
                <a:lnTo>
                  <a:pt x="1088" y="1036"/>
                </a:lnTo>
                <a:cubicBezTo>
                  <a:pt x="999" y="1258"/>
                  <a:pt x="867" y="1369"/>
                  <a:pt x="692" y="1369"/>
                </a:cubicBezTo>
                <a:cubicBezTo>
                  <a:pt x="424" y="1359"/>
                  <a:pt x="290" y="1145"/>
                  <a:pt x="290" y="725"/>
                </a:cubicBezTo>
                <a:cubicBezTo>
                  <a:pt x="290" y="316"/>
                  <a:pt x="408" y="108"/>
                  <a:pt x="643" y="104"/>
                </a:cubicBezTo>
                <a:cubicBezTo>
                  <a:pt x="827" y="94"/>
                  <a:pt x="961" y="250"/>
                  <a:pt x="1046" y="570"/>
                </a:cubicBezTo>
                <a:lnTo>
                  <a:pt x="1131" y="535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1428" tIns="25714" rIns="51428" bIns="25714"/>
          <a:lstStyle/>
          <a:p>
            <a:endParaRPr lang="zh-CN" altLang="en-US" sz="1350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66" name="Freeform 7"/>
          <p:cNvSpPr>
            <a:spLocks noEditPoints="1"/>
          </p:cNvSpPr>
          <p:nvPr/>
        </p:nvSpPr>
        <p:spPr bwMode="auto">
          <a:xfrm>
            <a:off x="1680288" y="3788344"/>
            <a:ext cx="801097" cy="163376"/>
          </a:xfrm>
          <a:custGeom>
            <a:avLst/>
            <a:gdLst>
              <a:gd name="T0" fmla="*/ 31788 w 2195"/>
              <a:gd name="T1" fmla="*/ 181488 h 445"/>
              <a:gd name="T2" fmla="*/ 163483 w 2195"/>
              <a:gd name="T3" fmla="*/ 180183 h 445"/>
              <a:gd name="T4" fmla="*/ 98609 w 2195"/>
              <a:gd name="T5" fmla="*/ 289206 h 445"/>
              <a:gd name="T6" fmla="*/ 101204 w 2195"/>
              <a:gd name="T7" fmla="*/ 68548 h 445"/>
              <a:gd name="T8" fmla="*/ 98609 w 2195"/>
              <a:gd name="T9" fmla="*/ 289206 h 445"/>
              <a:gd name="T10" fmla="*/ 431413 w 2195"/>
              <a:gd name="T11" fmla="*/ 283331 h 445"/>
              <a:gd name="T12" fmla="*/ 400922 w 2195"/>
              <a:gd name="T13" fmla="*/ 152764 h 445"/>
              <a:gd name="T14" fmla="*/ 289339 w 2195"/>
              <a:gd name="T15" fmla="*/ 154069 h 445"/>
              <a:gd name="T16" fmla="*/ 259496 w 2195"/>
              <a:gd name="T17" fmla="*/ 284636 h 445"/>
              <a:gd name="T18" fmla="*/ 289339 w 2195"/>
              <a:gd name="T19" fmla="*/ 72465 h 445"/>
              <a:gd name="T20" fmla="*/ 358754 w 2195"/>
              <a:gd name="T21" fmla="*/ 66589 h 445"/>
              <a:gd name="T22" fmla="*/ 581921 w 2195"/>
              <a:gd name="T23" fmla="*/ 265704 h 445"/>
              <a:gd name="T24" fmla="*/ 555971 w 2195"/>
              <a:gd name="T25" fmla="*/ 287901 h 445"/>
              <a:gd name="T26" fmla="*/ 512506 w 2195"/>
              <a:gd name="T27" fmla="*/ 98578 h 445"/>
              <a:gd name="T28" fmla="*/ 483312 w 2195"/>
              <a:gd name="T29" fmla="*/ 72465 h 445"/>
              <a:gd name="T30" fmla="*/ 512506 w 2195"/>
              <a:gd name="T31" fmla="*/ 15668 h 445"/>
              <a:gd name="T32" fmla="*/ 542996 w 2195"/>
              <a:gd name="T33" fmla="*/ 72465 h 445"/>
              <a:gd name="T34" fmla="*/ 581921 w 2195"/>
              <a:gd name="T35" fmla="*/ 98578 h 445"/>
              <a:gd name="T36" fmla="*/ 542996 w 2195"/>
              <a:gd name="T37" fmla="*/ 241549 h 445"/>
              <a:gd name="T38" fmla="*/ 581921 w 2195"/>
              <a:gd name="T39" fmla="*/ 265704 h 445"/>
              <a:gd name="T40" fmla="*/ 787572 w 2195"/>
              <a:gd name="T41" fmla="*/ 162556 h 445"/>
              <a:gd name="T42" fmla="*/ 661716 w 2195"/>
              <a:gd name="T43" fmla="*/ 162556 h 445"/>
              <a:gd name="T44" fmla="*/ 819360 w 2195"/>
              <a:gd name="T45" fmla="*/ 226534 h 445"/>
              <a:gd name="T46" fmla="*/ 626684 w 2195"/>
              <a:gd name="T47" fmla="*/ 181488 h 445"/>
              <a:gd name="T48" fmla="*/ 820658 w 2195"/>
              <a:gd name="T49" fmla="*/ 181488 h 445"/>
              <a:gd name="T50" fmla="*/ 660419 w 2195"/>
              <a:gd name="T51" fmla="*/ 188670 h 445"/>
              <a:gd name="T52" fmla="*/ 787572 w 2195"/>
              <a:gd name="T53" fmla="*/ 218047 h 445"/>
              <a:gd name="T54" fmla="*/ 1054853 w 2195"/>
              <a:gd name="T55" fmla="*/ 283331 h 445"/>
              <a:gd name="T56" fmla="*/ 1025011 w 2195"/>
              <a:gd name="T57" fmla="*/ 152764 h 445"/>
              <a:gd name="T58" fmla="*/ 913428 w 2195"/>
              <a:gd name="T59" fmla="*/ 154069 h 445"/>
              <a:gd name="T60" fmla="*/ 882937 w 2195"/>
              <a:gd name="T61" fmla="*/ 284636 h 445"/>
              <a:gd name="T62" fmla="*/ 913428 w 2195"/>
              <a:gd name="T63" fmla="*/ 72465 h 445"/>
              <a:gd name="T64" fmla="*/ 982843 w 2195"/>
              <a:gd name="T65" fmla="*/ 66589 h 445"/>
              <a:gd name="T66" fmla="*/ 1206010 w 2195"/>
              <a:gd name="T67" fmla="*/ 265704 h 445"/>
              <a:gd name="T68" fmla="*/ 1179412 w 2195"/>
              <a:gd name="T69" fmla="*/ 287901 h 445"/>
              <a:gd name="T70" fmla="*/ 1136595 w 2195"/>
              <a:gd name="T71" fmla="*/ 98578 h 445"/>
              <a:gd name="T72" fmla="*/ 1107401 w 2195"/>
              <a:gd name="T73" fmla="*/ 72465 h 445"/>
              <a:gd name="T74" fmla="*/ 1136595 w 2195"/>
              <a:gd name="T75" fmla="*/ 15668 h 445"/>
              <a:gd name="T76" fmla="*/ 1166437 w 2195"/>
              <a:gd name="T77" fmla="*/ 72465 h 445"/>
              <a:gd name="T78" fmla="*/ 1206010 w 2195"/>
              <a:gd name="T79" fmla="*/ 98578 h 445"/>
              <a:gd name="T80" fmla="*/ 1166437 w 2195"/>
              <a:gd name="T81" fmla="*/ 241549 h 445"/>
              <a:gd name="T82" fmla="*/ 1206010 w 2195"/>
              <a:gd name="T83" fmla="*/ 265704 h 445"/>
              <a:gd name="T84" fmla="*/ 1414256 w 2195"/>
              <a:gd name="T85" fmla="*/ 123386 h 445"/>
              <a:gd name="T86" fmla="*/ 1256612 w 2195"/>
              <a:gd name="T87" fmla="*/ 126650 h 445"/>
              <a:gd name="T88" fmla="*/ 1390901 w 2195"/>
              <a:gd name="T89" fmla="*/ 229798 h 445"/>
              <a:gd name="T90" fmla="*/ 1278020 w 2195"/>
              <a:gd name="T91" fmla="*/ 218047 h 445"/>
              <a:gd name="T92" fmla="*/ 1337704 w 2195"/>
              <a:gd name="T93" fmla="*/ 289206 h 445"/>
              <a:gd name="T94" fmla="*/ 1346138 w 2195"/>
              <a:gd name="T95" fmla="*/ 164515 h 445"/>
              <a:gd name="T96" fmla="*/ 1334461 w 2195"/>
              <a:gd name="T97" fmla="*/ 94661 h 445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2195" h="445">
                <a:moveTo>
                  <a:pt x="154" y="142"/>
                </a:moveTo>
                <a:cubicBezTo>
                  <a:pt x="86" y="144"/>
                  <a:pt x="51" y="189"/>
                  <a:pt x="49" y="278"/>
                </a:cubicBezTo>
                <a:cubicBezTo>
                  <a:pt x="51" y="361"/>
                  <a:pt x="86" y="405"/>
                  <a:pt x="154" y="407"/>
                </a:cubicBezTo>
                <a:cubicBezTo>
                  <a:pt x="218" y="405"/>
                  <a:pt x="251" y="361"/>
                  <a:pt x="252" y="276"/>
                </a:cubicBezTo>
                <a:cubicBezTo>
                  <a:pt x="248" y="193"/>
                  <a:pt x="215" y="148"/>
                  <a:pt x="154" y="142"/>
                </a:cubicBezTo>
                <a:close/>
                <a:moveTo>
                  <a:pt x="152" y="443"/>
                </a:moveTo>
                <a:cubicBezTo>
                  <a:pt x="55" y="437"/>
                  <a:pt x="5" y="383"/>
                  <a:pt x="0" y="280"/>
                </a:cubicBezTo>
                <a:cubicBezTo>
                  <a:pt x="3" y="166"/>
                  <a:pt x="55" y="107"/>
                  <a:pt x="156" y="105"/>
                </a:cubicBezTo>
                <a:cubicBezTo>
                  <a:pt x="250" y="109"/>
                  <a:pt x="299" y="165"/>
                  <a:pt x="303" y="274"/>
                </a:cubicBezTo>
                <a:cubicBezTo>
                  <a:pt x="302" y="385"/>
                  <a:pt x="251" y="442"/>
                  <a:pt x="152" y="443"/>
                </a:cubicBezTo>
                <a:close/>
                <a:moveTo>
                  <a:pt x="665" y="227"/>
                </a:moveTo>
                <a:lnTo>
                  <a:pt x="665" y="434"/>
                </a:lnTo>
                <a:lnTo>
                  <a:pt x="618" y="434"/>
                </a:lnTo>
                <a:lnTo>
                  <a:pt x="618" y="234"/>
                </a:lnTo>
                <a:cubicBezTo>
                  <a:pt x="616" y="174"/>
                  <a:pt x="591" y="144"/>
                  <a:pt x="542" y="142"/>
                </a:cubicBezTo>
                <a:cubicBezTo>
                  <a:pt x="484" y="150"/>
                  <a:pt x="452" y="181"/>
                  <a:pt x="446" y="236"/>
                </a:cubicBezTo>
                <a:lnTo>
                  <a:pt x="446" y="434"/>
                </a:lnTo>
                <a:lnTo>
                  <a:pt x="400" y="436"/>
                </a:lnTo>
                <a:lnTo>
                  <a:pt x="400" y="111"/>
                </a:lnTo>
                <a:lnTo>
                  <a:pt x="446" y="111"/>
                </a:lnTo>
                <a:lnTo>
                  <a:pt x="446" y="160"/>
                </a:lnTo>
                <a:cubicBezTo>
                  <a:pt x="472" y="123"/>
                  <a:pt x="507" y="104"/>
                  <a:pt x="553" y="102"/>
                </a:cubicBezTo>
                <a:cubicBezTo>
                  <a:pt x="628" y="102"/>
                  <a:pt x="665" y="144"/>
                  <a:pt x="665" y="227"/>
                </a:cubicBezTo>
                <a:close/>
                <a:moveTo>
                  <a:pt x="897" y="407"/>
                </a:moveTo>
                <a:lnTo>
                  <a:pt x="906" y="432"/>
                </a:lnTo>
                <a:cubicBezTo>
                  <a:pt x="891" y="438"/>
                  <a:pt x="875" y="441"/>
                  <a:pt x="857" y="441"/>
                </a:cubicBezTo>
                <a:cubicBezTo>
                  <a:pt x="811" y="442"/>
                  <a:pt x="788" y="419"/>
                  <a:pt x="790" y="370"/>
                </a:cubicBezTo>
                <a:lnTo>
                  <a:pt x="790" y="151"/>
                </a:lnTo>
                <a:lnTo>
                  <a:pt x="745" y="151"/>
                </a:lnTo>
                <a:lnTo>
                  <a:pt x="745" y="111"/>
                </a:lnTo>
                <a:lnTo>
                  <a:pt x="790" y="111"/>
                </a:lnTo>
                <a:lnTo>
                  <a:pt x="790" y="24"/>
                </a:lnTo>
                <a:lnTo>
                  <a:pt x="837" y="0"/>
                </a:lnTo>
                <a:lnTo>
                  <a:pt x="837" y="111"/>
                </a:lnTo>
                <a:lnTo>
                  <a:pt x="897" y="111"/>
                </a:lnTo>
                <a:lnTo>
                  <a:pt x="897" y="151"/>
                </a:lnTo>
                <a:lnTo>
                  <a:pt x="837" y="151"/>
                </a:lnTo>
                <a:lnTo>
                  <a:pt x="837" y="370"/>
                </a:lnTo>
                <a:cubicBezTo>
                  <a:pt x="835" y="398"/>
                  <a:pt x="847" y="411"/>
                  <a:pt x="872" y="410"/>
                </a:cubicBezTo>
                <a:cubicBezTo>
                  <a:pt x="881" y="410"/>
                  <a:pt x="890" y="409"/>
                  <a:pt x="897" y="407"/>
                </a:cubicBezTo>
                <a:close/>
                <a:moveTo>
                  <a:pt x="1020" y="249"/>
                </a:moveTo>
                <a:lnTo>
                  <a:pt x="1214" y="249"/>
                </a:lnTo>
                <a:cubicBezTo>
                  <a:pt x="1211" y="184"/>
                  <a:pt x="1179" y="150"/>
                  <a:pt x="1118" y="147"/>
                </a:cubicBezTo>
                <a:cubicBezTo>
                  <a:pt x="1057" y="153"/>
                  <a:pt x="1024" y="187"/>
                  <a:pt x="1020" y="249"/>
                </a:cubicBezTo>
                <a:close/>
                <a:moveTo>
                  <a:pt x="1214" y="334"/>
                </a:moveTo>
                <a:lnTo>
                  <a:pt x="1263" y="347"/>
                </a:lnTo>
                <a:cubicBezTo>
                  <a:pt x="1245" y="413"/>
                  <a:pt x="1198" y="445"/>
                  <a:pt x="1120" y="443"/>
                </a:cubicBezTo>
                <a:cubicBezTo>
                  <a:pt x="1021" y="439"/>
                  <a:pt x="969" y="384"/>
                  <a:pt x="966" y="278"/>
                </a:cubicBezTo>
                <a:cubicBezTo>
                  <a:pt x="971" y="167"/>
                  <a:pt x="1021" y="109"/>
                  <a:pt x="1118" y="105"/>
                </a:cubicBezTo>
                <a:cubicBezTo>
                  <a:pt x="1213" y="107"/>
                  <a:pt x="1262" y="165"/>
                  <a:pt x="1265" y="278"/>
                </a:cubicBezTo>
                <a:cubicBezTo>
                  <a:pt x="1265" y="284"/>
                  <a:pt x="1265" y="288"/>
                  <a:pt x="1265" y="289"/>
                </a:cubicBezTo>
                <a:lnTo>
                  <a:pt x="1018" y="289"/>
                </a:lnTo>
                <a:cubicBezTo>
                  <a:pt x="1021" y="362"/>
                  <a:pt x="1054" y="401"/>
                  <a:pt x="1118" y="405"/>
                </a:cubicBezTo>
                <a:cubicBezTo>
                  <a:pt x="1169" y="405"/>
                  <a:pt x="1200" y="382"/>
                  <a:pt x="1214" y="334"/>
                </a:cubicBezTo>
                <a:close/>
                <a:moveTo>
                  <a:pt x="1626" y="227"/>
                </a:moveTo>
                <a:lnTo>
                  <a:pt x="1626" y="434"/>
                </a:lnTo>
                <a:lnTo>
                  <a:pt x="1580" y="434"/>
                </a:lnTo>
                <a:lnTo>
                  <a:pt x="1580" y="234"/>
                </a:lnTo>
                <a:cubicBezTo>
                  <a:pt x="1578" y="174"/>
                  <a:pt x="1553" y="144"/>
                  <a:pt x="1504" y="142"/>
                </a:cubicBezTo>
                <a:cubicBezTo>
                  <a:pt x="1446" y="150"/>
                  <a:pt x="1414" y="181"/>
                  <a:pt x="1408" y="236"/>
                </a:cubicBezTo>
                <a:lnTo>
                  <a:pt x="1408" y="434"/>
                </a:lnTo>
                <a:lnTo>
                  <a:pt x="1361" y="436"/>
                </a:lnTo>
                <a:lnTo>
                  <a:pt x="1361" y="111"/>
                </a:lnTo>
                <a:lnTo>
                  <a:pt x="1408" y="111"/>
                </a:lnTo>
                <a:lnTo>
                  <a:pt x="1408" y="160"/>
                </a:lnTo>
                <a:cubicBezTo>
                  <a:pt x="1433" y="123"/>
                  <a:pt x="1469" y="104"/>
                  <a:pt x="1515" y="102"/>
                </a:cubicBezTo>
                <a:cubicBezTo>
                  <a:pt x="1589" y="102"/>
                  <a:pt x="1626" y="144"/>
                  <a:pt x="1626" y="227"/>
                </a:cubicBezTo>
                <a:close/>
                <a:moveTo>
                  <a:pt x="1859" y="407"/>
                </a:moveTo>
                <a:lnTo>
                  <a:pt x="1868" y="432"/>
                </a:lnTo>
                <a:cubicBezTo>
                  <a:pt x="1853" y="438"/>
                  <a:pt x="1836" y="441"/>
                  <a:pt x="1818" y="441"/>
                </a:cubicBezTo>
                <a:cubicBezTo>
                  <a:pt x="1772" y="442"/>
                  <a:pt x="1750" y="419"/>
                  <a:pt x="1752" y="370"/>
                </a:cubicBezTo>
                <a:lnTo>
                  <a:pt x="1752" y="151"/>
                </a:lnTo>
                <a:lnTo>
                  <a:pt x="1707" y="151"/>
                </a:lnTo>
                <a:lnTo>
                  <a:pt x="1707" y="111"/>
                </a:lnTo>
                <a:lnTo>
                  <a:pt x="1752" y="111"/>
                </a:lnTo>
                <a:lnTo>
                  <a:pt x="1752" y="24"/>
                </a:lnTo>
                <a:lnTo>
                  <a:pt x="1798" y="0"/>
                </a:lnTo>
                <a:lnTo>
                  <a:pt x="1798" y="111"/>
                </a:lnTo>
                <a:lnTo>
                  <a:pt x="1859" y="111"/>
                </a:lnTo>
                <a:lnTo>
                  <a:pt x="1859" y="151"/>
                </a:lnTo>
                <a:lnTo>
                  <a:pt x="1798" y="151"/>
                </a:lnTo>
                <a:lnTo>
                  <a:pt x="1798" y="370"/>
                </a:lnTo>
                <a:cubicBezTo>
                  <a:pt x="1797" y="398"/>
                  <a:pt x="1809" y="411"/>
                  <a:pt x="1834" y="410"/>
                </a:cubicBezTo>
                <a:cubicBezTo>
                  <a:pt x="1843" y="410"/>
                  <a:pt x="1851" y="409"/>
                  <a:pt x="1859" y="407"/>
                </a:cubicBezTo>
                <a:close/>
                <a:moveTo>
                  <a:pt x="2131" y="203"/>
                </a:moveTo>
                <a:lnTo>
                  <a:pt x="2180" y="189"/>
                </a:lnTo>
                <a:cubicBezTo>
                  <a:pt x="2167" y="133"/>
                  <a:pt x="2125" y="104"/>
                  <a:pt x="2055" y="102"/>
                </a:cubicBezTo>
                <a:cubicBezTo>
                  <a:pt x="1982" y="105"/>
                  <a:pt x="1943" y="136"/>
                  <a:pt x="1937" y="194"/>
                </a:cubicBezTo>
                <a:cubicBezTo>
                  <a:pt x="1934" y="249"/>
                  <a:pt x="1976" y="281"/>
                  <a:pt x="2062" y="292"/>
                </a:cubicBezTo>
                <a:cubicBezTo>
                  <a:pt x="2118" y="302"/>
                  <a:pt x="2146" y="322"/>
                  <a:pt x="2144" y="352"/>
                </a:cubicBezTo>
                <a:cubicBezTo>
                  <a:pt x="2143" y="387"/>
                  <a:pt x="2115" y="406"/>
                  <a:pt x="2062" y="407"/>
                </a:cubicBezTo>
                <a:cubicBezTo>
                  <a:pt x="2013" y="409"/>
                  <a:pt x="1982" y="384"/>
                  <a:pt x="1970" y="334"/>
                </a:cubicBezTo>
                <a:lnTo>
                  <a:pt x="1924" y="347"/>
                </a:lnTo>
                <a:cubicBezTo>
                  <a:pt x="1941" y="413"/>
                  <a:pt x="1988" y="445"/>
                  <a:pt x="2062" y="443"/>
                </a:cubicBezTo>
                <a:cubicBezTo>
                  <a:pt x="2148" y="442"/>
                  <a:pt x="2192" y="410"/>
                  <a:pt x="2193" y="350"/>
                </a:cubicBezTo>
                <a:cubicBezTo>
                  <a:pt x="2195" y="298"/>
                  <a:pt x="2155" y="265"/>
                  <a:pt x="2075" y="252"/>
                </a:cubicBezTo>
                <a:cubicBezTo>
                  <a:pt x="2014" y="241"/>
                  <a:pt x="1985" y="222"/>
                  <a:pt x="1986" y="194"/>
                </a:cubicBezTo>
                <a:cubicBezTo>
                  <a:pt x="1990" y="162"/>
                  <a:pt x="2014" y="146"/>
                  <a:pt x="2057" y="145"/>
                </a:cubicBezTo>
                <a:cubicBezTo>
                  <a:pt x="2097" y="145"/>
                  <a:pt x="2122" y="164"/>
                  <a:pt x="2131" y="203"/>
                </a:cubicBezTo>
                <a:close/>
              </a:path>
            </a:pathLst>
          </a:custGeom>
          <a:solidFill>
            <a:srgbClr val="4D4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1428" tIns="25714" rIns="51428" bIns="25714"/>
          <a:lstStyle/>
          <a:p>
            <a:endParaRPr lang="zh-CN" altLang="en-US" sz="1350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67" name="Freeform 8"/>
          <p:cNvSpPr>
            <a:spLocks noEditPoints="1"/>
          </p:cNvSpPr>
          <p:nvPr/>
        </p:nvSpPr>
        <p:spPr bwMode="auto">
          <a:xfrm>
            <a:off x="1728514" y="3375889"/>
            <a:ext cx="769839" cy="361568"/>
          </a:xfrm>
          <a:custGeom>
            <a:avLst/>
            <a:gdLst>
              <a:gd name="T0" fmla="*/ 495722 w 2109"/>
              <a:gd name="T1" fmla="*/ 0 h 986"/>
              <a:gd name="T2" fmla="*/ 438623 w 2109"/>
              <a:gd name="T3" fmla="*/ 642937 h 986"/>
              <a:gd name="T4" fmla="*/ 54503 w 2109"/>
              <a:gd name="T5" fmla="*/ 588163 h 986"/>
              <a:gd name="T6" fmla="*/ 0 w 2109"/>
              <a:gd name="T7" fmla="*/ 642937 h 986"/>
              <a:gd name="T8" fmla="*/ 54503 w 2109"/>
              <a:gd name="T9" fmla="*/ 52165 h 986"/>
              <a:gd name="T10" fmla="*/ 438623 w 2109"/>
              <a:gd name="T11" fmla="*/ 181926 h 986"/>
              <a:gd name="T12" fmla="*/ 54503 w 2109"/>
              <a:gd name="T13" fmla="*/ 52165 h 986"/>
              <a:gd name="T14" fmla="*/ 54503 w 2109"/>
              <a:gd name="T15" fmla="*/ 541867 h 986"/>
              <a:gd name="T16" fmla="*/ 438623 w 2109"/>
              <a:gd name="T17" fmla="*/ 409497 h 986"/>
              <a:gd name="T18" fmla="*/ 54503 w 2109"/>
              <a:gd name="T19" fmla="*/ 230831 h 986"/>
              <a:gd name="T20" fmla="*/ 438623 w 2109"/>
              <a:gd name="T21" fmla="*/ 363201 h 986"/>
              <a:gd name="T22" fmla="*/ 54503 w 2109"/>
              <a:gd name="T23" fmla="*/ 230831 h 986"/>
              <a:gd name="T24" fmla="*/ 1311326 w 2109"/>
              <a:gd name="T25" fmla="*/ 360592 h 986"/>
              <a:gd name="T26" fmla="*/ 1162091 w 2109"/>
              <a:gd name="T27" fmla="*/ 452534 h 986"/>
              <a:gd name="T28" fmla="*/ 1331441 w 2109"/>
              <a:gd name="T29" fmla="*/ 596640 h 986"/>
              <a:gd name="T30" fmla="*/ 1050488 w 2109"/>
              <a:gd name="T31" fmla="*/ 533390 h 986"/>
              <a:gd name="T32" fmla="*/ 869459 w 2109"/>
              <a:gd name="T33" fmla="*/ 634460 h 986"/>
              <a:gd name="T34" fmla="*/ 946672 w 2109"/>
              <a:gd name="T35" fmla="*/ 579687 h 986"/>
              <a:gd name="T36" fmla="*/ 998580 w 2109"/>
              <a:gd name="T37" fmla="*/ 291473 h 986"/>
              <a:gd name="T38" fmla="*/ 685835 w 2109"/>
              <a:gd name="T39" fmla="*/ 245177 h 986"/>
              <a:gd name="T40" fmla="*/ 1199724 w 2109"/>
              <a:gd name="T41" fmla="*/ 170189 h 986"/>
              <a:gd name="T42" fmla="*/ 772132 w 2109"/>
              <a:gd name="T43" fmla="*/ 123893 h 986"/>
              <a:gd name="T44" fmla="*/ 1199724 w 2109"/>
              <a:gd name="T45" fmla="*/ 48905 h 986"/>
              <a:gd name="T46" fmla="*/ 760452 w 2109"/>
              <a:gd name="T47" fmla="*/ 3260 h 986"/>
              <a:gd name="T48" fmla="*/ 1253579 w 2109"/>
              <a:gd name="T49" fmla="*/ 245177 h 986"/>
              <a:gd name="T50" fmla="*/ 1363234 w 2109"/>
              <a:gd name="T51" fmla="*/ 291473 h 986"/>
              <a:gd name="T52" fmla="*/ 1050488 w 2109"/>
              <a:gd name="T53" fmla="*/ 314296 h 986"/>
              <a:gd name="T54" fmla="*/ 1273693 w 2109"/>
              <a:gd name="T55" fmla="*/ 314296 h 986"/>
              <a:gd name="T56" fmla="*/ 970031 w 2109"/>
              <a:gd name="T57" fmla="*/ 421235 h 986"/>
              <a:gd name="T58" fmla="*/ 697514 w 2109"/>
              <a:gd name="T59" fmla="*/ 579687 h 986"/>
              <a:gd name="T60" fmla="*/ 772132 w 2109"/>
              <a:gd name="T61" fmla="*/ 308427 h 986"/>
              <a:gd name="T62" fmla="*/ 907093 w 2109"/>
              <a:gd name="T63" fmla="*/ 397760 h 986"/>
              <a:gd name="T64" fmla="*/ 789002 w 2109"/>
              <a:gd name="T65" fmla="*/ 383415 h 986"/>
              <a:gd name="T66" fmla="*/ 772132 w 2109"/>
              <a:gd name="T67" fmla="*/ 308427 h 98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109" h="986">
                <a:moveTo>
                  <a:pt x="0" y="0"/>
                </a:moveTo>
                <a:lnTo>
                  <a:pt x="764" y="0"/>
                </a:lnTo>
                <a:lnTo>
                  <a:pt x="764" y="986"/>
                </a:lnTo>
                <a:lnTo>
                  <a:pt x="676" y="986"/>
                </a:lnTo>
                <a:lnTo>
                  <a:pt x="676" y="902"/>
                </a:lnTo>
                <a:lnTo>
                  <a:pt x="84" y="902"/>
                </a:lnTo>
                <a:lnTo>
                  <a:pt x="84" y="986"/>
                </a:lnTo>
                <a:lnTo>
                  <a:pt x="0" y="986"/>
                </a:lnTo>
                <a:lnTo>
                  <a:pt x="0" y="0"/>
                </a:lnTo>
                <a:close/>
                <a:moveTo>
                  <a:pt x="84" y="80"/>
                </a:moveTo>
                <a:lnTo>
                  <a:pt x="84" y="279"/>
                </a:lnTo>
                <a:lnTo>
                  <a:pt x="676" y="279"/>
                </a:lnTo>
                <a:lnTo>
                  <a:pt x="676" y="80"/>
                </a:lnTo>
                <a:lnTo>
                  <a:pt x="84" y="80"/>
                </a:lnTo>
                <a:close/>
                <a:moveTo>
                  <a:pt x="84" y="628"/>
                </a:moveTo>
                <a:lnTo>
                  <a:pt x="84" y="831"/>
                </a:lnTo>
                <a:lnTo>
                  <a:pt x="676" y="831"/>
                </a:lnTo>
                <a:lnTo>
                  <a:pt x="676" y="628"/>
                </a:lnTo>
                <a:lnTo>
                  <a:pt x="84" y="628"/>
                </a:lnTo>
                <a:close/>
                <a:moveTo>
                  <a:pt x="84" y="354"/>
                </a:moveTo>
                <a:lnTo>
                  <a:pt x="84" y="557"/>
                </a:lnTo>
                <a:lnTo>
                  <a:pt x="676" y="557"/>
                </a:lnTo>
                <a:lnTo>
                  <a:pt x="676" y="354"/>
                </a:lnTo>
                <a:lnTo>
                  <a:pt x="84" y="354"/>
                </a:lnTo>
                <a:close/>
                <a:moveTo>
                  <a:pt x="1963" y="482"/>
                </a:moveTo>
                <a:lnTo>
                  <a:pt x="2021" y="553"/>
                </a:lnTo>
                <a:cubicBezTo>
                  <a:pt x="2000" y="568"/>
                  <a:pt x="1958" y="594"/>
                  <a:pt x="1893" y="632"/>
                </a:cubicBezTo>
                <a:cubicBezTo>
                  <a:pt x="1849" y="659"/>
                  <a:pt x="1815" y="679"/>
                  <a:pt x="1791" y="694"/>
                </a:cubicBezTo>
                <a:cubicBezTo>
                  <a:pt x="1859" y="753"/>
                  <a:pt x="1965" y="800"/>
                  <a:pt x="2109" y="836"/>
                </a:cubicBezTo>
                <a:cubicBezTo>
                  <a:pt x="2089" y="856"/>
                  <a:pt x="2070" y="883"/>
                  <a:pt x="2052" y="915"/>
                </a:cubicBezTo>
                <a:cubicBezTo>
                  <a:pt x="1849" y="856"/>
                  <a:pt x="1704" y="756"/>
                  <a:pt x="1619" y="615"/>
                </a:cubicBezTo>
                <a:lnTo>
                  <a:pt x="1619" y="818"/>
                </a:lnTo>
                <a:cubicBezTo>
                  <a:pt x="1624" y="924"/>
                  <a:pt x="1573" y="976"/>
                  <a:pt x="1464" y="973"/>
                </a:cubicBezTo>
                <a:cubicBezTo>
                  <a:pt x="1423" y="973"/>
                  <a:pt x="1381" y="973"/>
                  <a:pt x="1340" y="973"/>
                </a:cubicBezTo>
                <a:cubicBezTo>
                  <a:pt x="1337" y="937"/>
                  <a:pt x="1331" y="908"/>
                  <a:pt x="1322" y="884"/>
                </a:cubicBezTo>
                <a:cubicBezTo>
                  <a:pt x="1358" y="887"/>
                  <a:pt x="1403" y="889"/>
                  <a:pt x="1459" y="889"/>
                </a:cubicBezTo>
                <a:cubicBezTo>
                  <a:pt x="1515" y="892"/>
                  <a:pt x="1542" y="867"/>
                  <a:pt x="1539" y="814"/>
                </a:cubicBezTo>
                <a:lnTo>
                  <a:pt x="1539" y="447"/>
                </a:lnTo>
                <a:lnTo>
                  <a:pt x="1057" y="447"/>
                </a:lnTo>
                <a:lnTo>
                  <a:pt x="1057" y="376"/>
                </a:lnTo>
                <a:lnTo>
                  <a:pt x="1849" y="376"/>
                </a:lnTo>
                <a:lnTo>
                  <a:pt x="1849" y="261"/>
                </a:lnTo>
                <a:lnTo>
                  <a:pt x="1190" y="261"/>
                </a:lnTo>
                <a:lnTo>
                  <a:pt x="1190" y="190"/>
                </a:lnTo>
                <a:lnTo>
                  <a:pt x="1849" y="190"/>
                </a:lnTo>
                <a:lnTo>
                  <a:pt x="1849" y="75"/>
                </a:lnTo>
                <a:lnTo>
                  <a:pt x="1172" y="75"/>
                </a:lnTo>
                <a:lnTo>
                  <a:pt x="1172" y="5"/>
                </a:lnTo>
                <a:lnTo>
                  <a:pt x="1932" y="5"/>
                </a:lnTo>
                <a:lnTo>
                  <a:pt x="1932" y="376"/>
                </a:lnTo>
                <a:lnTo>
                  <a:pt x="2101" y="376"/>
                </a:lnTo>
                <a:lnTo>
                  <a:pt x="2101" y="447"/>
                </a:lnTo>
                <a:lnTo>
                  <a:pt x="1619" y="447"/>
                </a:lnTo>
                <a:lnTo>
                  <a:pt x="1619" y="482"/>
                </a:lnTo>
                <a:cubicBezTo>
                  <a:pt x="1654" y="544"/>
                  <a:pt x="1692" y="597"/>
                  <a:pt x="1733" y="641"/>
                </a:cubicBezTo>
                <a:cubicBezTo>
                  <a:pt x="1822" y="582"/>
                  <a:pt x="1899" y="529"/>
                  <a:pt x="1963" y="482"/>
                </a:cubicBezTo>
                <a:close/>
                <a:moveTo>
                  <a:pt x="1044" y="814"/>
                </a:moveTo>
                <a:cubicBezTo>
                  <a:pt x="1168" y="772"/>
                  <a:pt x="1318" y="716"/>
                  <a:pt x="1495" y="646"/>
                </a:cubicBezTo>
                <a:cubicBezTo>
                  <a:pt x="1501" y="672"/>
                  <a:pt x="1507" y="699"/>
                  <a:pt x="1513" y="725"/>
                </a:cubicBezTo>
                <a:cubicBezTo>
                  <a:pt x="1351" y="784"/>
                  <a:pt x="1205" y="839"/>
                  <a:pt x="1075" y="889"/>
                </a:cubicBezTo>
                <a:lnTo>
                  <a:pt x="1044" y="814"/>
                </a:lnTo>
                <a:close/>
                <a:moveTo>
                  <a:pt x="1190" y="473"/>
                </a:moveTo>
                <a:cubicBezTo>
                  <a:pt x="1202" y="482"/>
                  <a:pt x="1218" y="492"/>
                  <a:pt x="1238" y="504"/>
                </a:cubicBezTo>
                <a:cubicBezTo>
                  <a:pt x="1303" y="545"/>
                  <a:pt x="1356" y="581"/>
                  <a:pt x="1398" y="610"/>
                </a:cubicBezTo>
                <a:lnTo>
                  <a:pt x="1349" y="681"/>
                </a:lnTo>
                <a:cubicBezTo>
                  <a:pt x="1317" y="658"/>
                  <a:pt x="1272" y="627"/>
                  <a:pt x="1216" y="588"/>
                </a:cubicBezTo>
                <a:cubicBezTo>
                  <a:pt x="1184" y="565"/>
                  <a:pt x="1159" y="547"/>
                  <a:pt x="1141" y="535"/>
                </a:cubicBezTo>
                <a:lnTo>
                  <a:pt x="1190" y="473"/>
                </a:lnTo>
                <a:close/>
              </a:path>
            </a:pathLst>
          </a:custGeom>
          <a:solidFill>
            <a:srgbClr val="4D4D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51428" tIns="25714" rIns="51428" bIns="25714"/>
          <a:lstStyle/>
          <a:p>
            <a:endParaRPr lang="zh-CN" altLang="en-US" sz="1350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sp>
        <p:nvSpPr>
          <p:cNvPr id="268" name="Freeform 9"/>
          <p:cNvSpPr>
            <a:spLocks noEditPoints="1"/>
          </p:cNvSpPr>
          <p:nvPr/>
        </p:nvSpPr>
        <p:spPr bwMode="auto">
          <a:xfrm>
            <a:off x="3057732" y="1062169"/>
            <a:ext cx="79623" cy="3188555"/>
          </a:xfrm>
          <a:custGeom>
            <a:avLst/>
            <a:gdLst>
              <a:gd name="T0" fmla="*/ 0 w 153"/>
              <a:gd name="T1" fmla="*/ 0 h 6522"/>
              <a:gd name="T2" fmla="*/ 46203 w 153"/>
              <a:gd name="T3" fmla="*/ 0 h 6522"/>
              <a:gd name="T4" fmla="*/ 46203 w 153"/>
              <a:gd name="T5" fmla="*/ 5040312 h 6522"/>
              <a:gd name="T6" fmla="*/ 0 w 153"/>
              <a:gd name="T7" fmla="*/ 5040312 h 6522"/>
              <a:gd name="T8" fmla="*/ 0 w 153"/>
              <a:gd name="T9" fmla="*/ 0 h 6522"/>
              <a:gd name="T10" fmla="*/ 99224 w 153"/>
              <a:gd name="T11" fmla="*/ 0 h 6522"/>
              <a:gd name="T12" fmla="*/ 115887 w 153"/>
              <a:gd name="T13" fmla="*/ 0 h 6522"/>
              <a:gd name="T14" fmla="*/ 115887 w 153"/>
              <a:gd name="T15" fmla="*/ 5040312 h 6522"/>
              <a:gd name="T16" fmla="*/ 99224 w 153"/>
              <a:gd name="T17" fmla="*/ 5040312 h 6522"/>
              <a:gd name="T18" fmla="*/ 99224 w 153"/>
              <a:gd name="T19" fmla="*/ 0 h 6522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153" h="6522">
                <a:moveTo>
                  <a:pt x="0" y="0"/>
                </a:moveTo>
                <a:lnTo>
                  <a:pt x="61" y="0"/>
                </a:lnTo>
                <a:lnTo>
                  <a:pt x="61" y="6522"/>
                </a:lnTo>
                <a:lnTo>
                  <a:pt x="0" y="6522"/>
                </a:lnTo>
                <a:lnTo>
                  <a:pt x="0" y="0"/>
                </a:lnTo>
                <a:close/>
                <a:moveTo>
                  <a:pt x="131" y="0"/>
                </a:moveTo>
                <a:lnTo>
                  <a:pt x="153" y="0"/>
                </a:lnTo>
                <a:lnTo>
                  <a:pt x="153" y="6522"/>
                </a:lnTo>
                <a:lnTo>
                  <a:pt x="131" y="6522"/>
                </a:lnTo>
                <a:lnTo>
                  <a:pt x="13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lIns="51428" tIns="25714" rIns="51428" bIns="25714"/>
          <a:lstStyle/>
          <a:p>
            <a:endParaRPr lang="zh-CN" altLang="en-US" sz="1350" kern="0">
              <a:solidFill>
                <a:sysClr val="windowText" lastClr="000000"/>
              </a:solidFill>
              <a:cs typeface="+mn-ea"/>
              <a:sym typeface="+mn-lt"/>
            </a:endParaRPr>
          </a:p>
        </p:txBody>
      </p:sp>
      <p:grpSp>
        <p:nvGrpSpPr>
          <p:cNvPr id="298" name="组合 297"/>
          <p:cNvGrpSpPr/>
          <p:nvPr/>
        </p:nvGrpSpPr>
        <p:grpSpPr>
          <a:xfrm>
            <a:off x="4614700" y="993740"/>
            <a:ext cx="3384653" cy="383367"/>
            <a:chOff x="5485668" y="1544688"/>
            <a:chExt cx="4512870" cy="511156"/>
          </a:xfrm>
          <a:solidFill>
            <a:srgbClr val="4A66AC"/>
          </a:solidFill>
        </p:grpSpPr>
        <p:sp>
          <p:nvSpPr>
            <p:cNvPr id="269" name="Freeform 10"/>
            <p:cNvSpPr>
              <a:spLocks/>
            </p:cNvSpPr>
            <p:nvPr/>
          </p:nvSpPr>
          <p:spPr bwMode="auto">
            <a:xfrm>
              <a:off x="5485668" y="1544688"/>
              <a:ext cx="4512870" cy="511156"/>
            </a:xfrm>
            <a:custGeom>
              <a:avLst/>
              <a:gdLst>
                <a:gd name="T0" fmla="*/ 64938 w 6425"/>
                <a:gd name="T1" fmla="*/ 0 h 911"/>
                <a:gd name="T2" fmla="*/ 4420639 w 6425"/>
                <a:gd name="T3" fmla="*/ 0 h 911"/>
                <a:gd name="T4" fmla="*/ 4486275 w 6425"/>
                <a:gd name="T5" fmla="*/ 65148 h 911"/>
                <a:gd name="T6" fmla="*/ 4486275 w 6425"/>
                <a:gd name="T7" fmla="*/ 573027 h 911"/>
                <a:gd name="T8" fmla="*/ 4420639 w 6425"/>
                <a:gd name="T9" fmla="*/ 638175 h 911"/>
                <a:gd name="T10" fmla="*/ 64938 w 6425"/>
                <a:gd name="T11" fmla="*/ 638175 h 911"/>
                <a:gd name="T12" fmla="*/ 0 w 6425"/>
                <a:gd name="T13" fmla="*/ 573027 h 911"/>
                <a:gd name="T14" fmla="*/ 0 w 6425"/>
                <a:gd name="T15" fmla="*/ 65148 h 911"/>
                <a:gd name="T16" fmla="*/ 64938 w 6425"/>
                <a:gd name="T17" fmla="*/ 0 h 9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425" h="911">
                  <a:moveTo>
                    <a:pt x="93" y="0"/>
                  </a:moveTo>
                  <a:lnTo>
                    <a:pt x="6331" y="0"/>
                  </a:lnTo>
                  <a:cubicBezTo>
                    <a:pt x="6383" y="0"/>
                    <a:pt x="6425" y="42"/>
                    <a:pt x="6425" y="93"/>
                  </a:cubicBezTo>
                  <a:lnTo>
                    <a:pt x="6425" y="818"/>
                  </a:lnTo>
                  <a:cubicBezTo>
                    <a:pt x="6425" y="869"/>
                    <a:pt x="6383" y="911"/>
                    <a:pt x="6331" y="911"/>
                  </a:cubicBezTo>
                  <a:lnTo>
                    <a:pt x="93" y="911"/>
                  </a:lnTo>
                  <a:cubicBezTo>
                    <a:pt x="42" y="911"/>
                    <a:pt x="0" y="869"/>
                    <a:pt x="0" y="818"/>
                  </a:cubicBezTo>
                  <a:lnTo>
                    <a:pt x="0" y="93"/>
                  </a:lnTo>
                  <a:cubicBezTo>
                    <a:pt x="0" y="42"/>
                    <a:pt x="42" y="0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51428" tIns="25714" rIns="51428" bIns="25714"/>
            <a:lstStyle/>
            <a:p>
              <a:endParaRPr lang="zh-CN" altLang="en-US" sz="135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grpSp>
          <p:nvGrpSpPr>
            <p:cNvPr id="270" name="组合 58"/>
            <p:cNvGrpSpPr>
              <a:grpSpLocks/>
            </p:cNvGrpSpPr>
            <p:nvPr/>
          </p:nvGrpSpPr>
          <p:grpSpPr bwMode="auto">
            <a:xfrm>
              <a:off x="5563067" y="1586350"/>
              <a:ext cx="421132" cy="446275"/>
              <a:chOff x="0" y="0"/>
              <a:chExt cx="657075" cy="696277"/>
            </a:xfrm>
            <a:grpFill/>
          </p:grpSpPr>
          <p:sp>
            <p:nvSpPr>
              <p:cNvPr id="271" name="Oval 16"/>
              <p:cNvSpPr>
                <a:spLocks noChangeArrowheads="1"/>
              </p:cNvSpPr>
              <p:nvPr/>
            </p:nvSpPr>
            <p:spPr bwMode="auto">
              <a:xfrm>
                <a:off x="0" y="27890"/>
                <a:ext cx="588963" cy="5905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575" kern="0">
                  <a:solidFill>
                    <a:srgbClr val="44546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2" name="TextBox 60"/>
              <p:cNvSpPr txBox="1">
                <a:spLocks noChangeArrowheads="1"/>
              </p:cNvSpPr>
              <p:nvPr/>
            </p:nvSpPr>
            <p:spPr bwMode="auto">
              <a:xfrm>
                <a:off x="59481" y="0"/>
                <a:ext cx="597594" cy="696277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eaLnBrk="1" hangingPunct="1"/>
                <a:r>
                  <a:rPr lang="en-US" altLang="zh-CN" sz="1575" b="1" kern="0" dirty="0">
                    <a:solidFill>
                      <a:schemeClr val="bg1"/>
                    </a:solidFill>
                    <a:latin typeface="DengXian" panose="020F0502020204030204"/>
                    <a:ea typeface="+mn-ea"/>
                    <a:cs typeface="+mn-ea"/>
                    <a:sym typeface="+mn-lt"/>
                  </a:rPr>
                  <a:t>1</a:t>
                </a:r>
                <a:endParaRPr lang="zh-CN" altLang="en-US" sz="1575" b="1" kern="0" dirty="0">
                  <a:solidFill>
                    <a:schemeClr val="bg1"/>
                  </a:solidFill>
                  <a:latin typeface="DengXian" panose="020F0502020204030204"/>
                  <a:ea typeface="+mn-ea"/>
                  <a:cs typeface="+mn-ea"/>
                  <a:sym typeface="+mn-lt"/>
                </a:endParaRPr>
              </a:p>
            </p:txBody>
          </p:sp>
        </p:grpSp>
        <p:sp>
          <p:nvSpPr>
            <p:cNvPr id="289" name="TextBox 91"/>
            <p:cNvSpPr txBox="1">
              <a:spLocks noChangeArrowheads="1"/>
            </p:cNvSpPr>
            <p:nvPr/>
          </p:nvSpPr>
          <p:spPr bwMode="auto">
            <a:xfrm>
              <a:off x="5928637" y="1601824"/>
              <a:ext cx="3484917" cy="423184"/>
            </a:xfrm>
            <a:prstGeom prst="rect">
              <a:avLst/>
            </a:prstGeom>
            <a:grp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51428" tIns="25714" rIns="51428" bIns="25714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725" kern="0" dirty="0" smtClean="0">
                  <a:solidFill>
                    <a:srgbClr val="FFFFFF"/>
                  </a:solidFill>
                  <a:latin typeface="DengXian" panose="020F0502020204030204"/>
                  <a:ea typeface="+mn-ea"/>
                  <a:cs typeface="+mn-ea"/>
                  <a:sym typeface="+mn-lt"/>
                </a:rPr>
                <a:t>小组介绍</a:t>
              </a:r>
              <a:endParaRPr lang="zh-CN" altLang="en-US" sz="1725" kern="0" dirty="0">
                <a:solidFill>
                  <a:srgbClr val="FFFFFF"/>
                </a:solidFill>
                <a:latin typeface="DengXian" panose="020F0502020204030204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97" name="组合 296"/>
          <p:cNvGrpSpPr/>
          <p:nvPr/>
        </p:nvGrpSpPr>
        <p:grpSpPr>
          <a:xfrm>
            <a:off x="4614700" y="1712144"/>
            <a:ext cx="3384653" cy="383367"/>
            <a:chOff x="5485668" y="2269611"/>
            <a:chExt cx="4512870" cy="511156"/>
          </a:xfrm>
          <a:solidFill>
            <a:srgbClr val="4A66AC"/>
          </a:solidFill>
        </p:grpSpPr>
        <p:sp>
          <p:nvSpPr>
            <p:cNvPr id="273" name="Freeform 10_8"/>
            <p:cNvSpPr>
              <a:spLocks/>
            </p:cNvSpPr>
            <p:nvPr/>
          </p:nvSpPr>
          <p:spPr bwMode="auto">
            <a:xfrm>
              <a:off x="5485668" y="2269611"/>
              <a:ext cx="4512870" cy="511156"/>
            </a:xfrm>
            <a:custGeom>
              <a:avLst/>
              <a:gdLst>
                <a:gd name="T0" fmla="*/ 64938 w 6425"/>
                <a:gd name="T1" fmla="*/ 0 h 911"/>
                <a:gd name="T2" fmla="*/ 4420639 w 6425"/>
                <a:gd name="T3" fmla="*/ 0 h 911"/>
                <a:gd name="T4" fmla="*/ 4486275 w 6425"/>
                <a:gd name="T5" fmla="*/ 65148 h 911"/>
                <a:gd name="T6" fmla="*/ 4486275 w 6425"/>
                <a:gd name="T7" fmla="*/ 573027 h 911"/>
                <a:gd name="T8" fmla="*/ 4420639 w 6425"/>
                <a:gd name="T9" fmla="*/ 638175 h 911"/>
                <a:gd name="T10" fmla="*/ 64938 w 6425"/>
                <a:gd name="T11" fmla="*/ 638175 h 911"/>
                <a:gd name="T12" fmla="*/ 0 w 6425"/>
                <a:gd name="T13" fmla="*/ 573027 h 911"/>
                <a:gd name="T14" fmla="*/ 0 w 6425"/>
                <a:gd name="T15" fmla="*/ 65148 h 911"/>
                <a:gd name="T16" fmla="*/ 64938 w 6425"/>
                <a:gd name="T17" fmla="*/ 0 h 9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425" h="911">
                  <a:moveTo>
                    <a:pt x="93" y="0"/>
                  </a:moveTo>
                  <a:lnTo>
                    <a:pt x="6331" y="0"/>
                  </a:lnTo>
                  <a:cubicBezTo>
                    <a:pt x="6383" y="0"/>
                    <a:pt x="6425" y="42"/>
                    <a:pt x="6425" y="93"/>
                  </a:cubicBezTo>
                  <a:lnTo>
                    <a:pt x="6425" y="818"/>
                  </a:lnTo>
                  <a:cubicBezTo>
                    <a:pt x="6425" y="869"/>
                    <a:pt x="6383" y="911"/>
                    <a:pt x="6331" y="911"/>
                  </a:cubicBezTo>
                  <a:lnTo>
                    <a:pt x="93" y="911"/>
                  </a:lnTo>
                  <a:cubicBezTo>
                    <a:pt x="42" y="911"/>
                    <a:pt x="0" y="869"/>
                    <a:pt x="0" y="818"/>
                  </a:cubicBezTo>
                  <a:lnTo>
                    <a:pt x="0" y="93"/>
                  </a:lnTo>
                  <a:cubicBezTo>
                    <a:pt x="0" y="42"/>
                    <a:pt x="42" y="0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51428" tIns="25714" rIns="51428" bIns="25714"/>
            <a:lstStyle/>
            <a:p>
              <a:endParaRPr lang="zh-CN" altLang="en-US" sz="135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grpSp>
          <p:nvGrpSpPr>
            <p:cNvPr id="274" name="组合 62"/>
            <p:cNvGrpSpPr>
              <a:grpSpLocks/>
            </p:cNvGrpSpPr>
            <p:nvPr/>
          </p:nvGrpSpPr>
          <p:grpSpPr bwMode="auto">
            <a:xfrm>
              <a:off x="5563067" y="2311272"/>
              <a:ext cx="421132" cy="446276"/>
              <a:chOff x="0" y="0"/>
              <a:chExt cx="657075" cy="696277"/>
            </a:xfrm>
            <a:grpFill/>
          </p:grpSpPr>
          <p:sp>
            <p:nvSpPr>
              <p:cNvPr id="275" name="Oval 16"/>
              <p:cNvSpPr>
                <a:spLocks noChangeArrowheads="1"/>
              </p:cNvSpPr>
              <p:nvPr/>
            </p:nvSpPr>
            <p:spPr bwMode="auto">
              <a:xfrm>
                <a:off x="0" y="27890"/>
                <a:ext cx="588963" cy="5905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575" kern="0">
                  <a:solidFill>
                    <a:srgbClr val="44546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6" name="TextBox 64"/>
              <p:cNvSpPr txBox="1">
                <a:spLocks noChangeArrowheads="1"/>
              </p:cNvSpPr>
              <p:nvPr/>
            </p:nvSpPr>
            <p:spPr bwMode="auto">
              <a:xfrm>
                <a:off x="59481" y="0"/>
                <a:ext cx="597594" cy="696277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eaLnBrk="1" hangingPunct="1"/>
                <a:r>
                  <a:rPr lang="en-US" altLang="zh-CN" sz="1575" b="1" kern="0" dirty="0">
                    <a:solidFill>
                      <a:schemeClr val="bg1"/>
                    </a:solidFill>
                    <a:latin typeface="DengXian" panose="020F0502020204030204"/>
                    <a:ea typeface="+mn-ea"/>
                    <a:cs typeface="+mn-ea"/>
                    <a:sym typeface="+mn-lt"/>
                  </a:rPr>
                  <a:t>2</a:t>
                </a:r>
                <a:endParaRPr lang="zh-CN" altLang="en-US" sz="1575" b="1" kern="0" dirty="0">
                  <a:solidFill>
                    <a:schemeClr val="bg1"/>
                  </a:solidFill>
                  <a:latin typeface="DengXian" panose="020F0502020204030204"/>
                  <a:ea typeface="+mn-ea"/>
                  <a:cs typeface="+mn-ea"/>
                  <a:sym typeface="+mn-lt"/>
                </a:endParaRPr>
              </a:p>
            </p:txBody>
          </p:sp>
        </p:grpSp>
        <p:sp>
          <p:nvSpPr>
            <p:cNvPr id="290" name="TextBox 92"/>
            <p:cNvSpPr txBox="1">
              <a:spLocks noChangeArrowheads="1"/>
            </p:cNvSpPr>
            <p:nvPr/>
          </p:nvSpPr>
          <p:spPr bwMode="auto">
            <a:xfrm>
              <a:off x="5928639" y="2324367"/>
              <a:ext cx="2598282" cy="423184"/>
            </a:xfrm>
            <a:prstGeom prst="rect">
              <a:avLst/>
            </a:prstGeom>
            <a:grp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1428" tIns="25714" rIns="51428" bIns="25714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725" kern="0" dirty="0" smtClean="0">
                  <a:solidFill>
                    <a:srgbClr val="FFFFFF"/>
                  </a:solidFill>
                  <a:latin typeface="DengXian" panose="020F0502020204030204"/>
                  <a:ea typeface="+mn-ea"/>
                  <a:cs typeface="+mn-ea"/>
                  <a:sym typeface="+mn-lt"/>
                </a:rPr>
                <a:t>业务简介</a:t>
              </a:r>
              <a:endParaRPr lang="zh-CN" altLang="en-US" sz="1725" kern="0" dirty="0">
                <a:solidFill>
                  <a:srgbClr val="FFFFFF"/>
                </a:solidFill>
                <a:latin typeface="DengXian" panose="020F0502020204030204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96" name="组合 295"/>
          <p:cNvGrpSpPr/>
          <p:nvPr/>
        </p:nvGrpSpPr>
        <p:grpSpPr>
          <a:xfrm>
            <a:off x="4614700" y="2430549"/>
            <a:ext cx="3384653" cy="383367"/>
            <a:chOff x="5485668" y="2976678"/>
            <a:chExt cx="4512870" cy="511156"/>
          </a:xfrm>
          <a:solidFill>
            <a:srgbClr val="4A66AC"/>
          </a:solidFill>
        </p:grpSpPr>
        <p:sp>
          <p:nvSpPr>
            <p:cNvPr id="277" name="Freeform 10_10"/>
            <p:cNvSpPr>
              <a:spLocks/>
            </p:cNvSpPr>
            <p:nvPr/>
          </p:nvSpPr>
          <p:spPr bwMode="auto">
            <a:xfrm>
              <a:off x="5485668" y="2976678"/>
              <a:ext cx="4512870" cy="511156"/>
            </a:xfrm>
            <a:custGeom>
              <a:avLst/>
              <a:gdLst>
                <a:gd name="T0" fmla="*/ 64938 w 6425"/>
                <a:gd name="T1" fmla="*/ 0 h 911"/>
                <a:gd name="T2" fmla="*/ 4420639 w 6425"/>
                <a:gd name="T3" fmla="*/ 0 h 911"/>
                <a:gd name="T4" fmla="*/ 4486275 w 6425"/>
                <a:gd name="T5" fmla="*/ 65148 h 911"/>
                <a:gd name="T6" fmla="*/ 4486275 w 6425"/>
                <a:gd name="T7" fmla="*/ 573027 h 911"/>
                <a:gd name="T8" fmla="*/ 4420639 w 6425"/>
                <a:gd name="T9" fmla="*/ 638175 h 911"/>
                <a:gd name="T10" fmla="*/ 64938 w 6425"/>
                <a:gd name="T11" fmla="*/ 638175 h 911"/>
                <a:gd name="T12" fmla="*/ 0 w 6425"/>
                <a:gd name="T13" fmla="*/ 573027 h 911"/>
                <a:gd name="T14" fmla="*/ 0 w 6425"/>
                <a:gd name="T15" fmla="*/ 65148 h 911"/>
                <a:gd name="T16" fmla="*/ 64938 w 6425"/>
                <a:gd name="T17" fmla="*/ 0 h 9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425" h="911">
                  <a:moveTo>
                    <a:pt x="93" y="0"/>
                  </a:moveTo>
                  <a:lnTo>
                    <a:pt x="6331" y="0"/>
                  </a:lnTo>
                  <a:cubicBezTo>
                    <a:pt x="6383" y="0"/>
                    <a:pt x="6425" y="42"/>
                    <a:pt x="6425" y="93"/>
                  </a:cubicBezTo>
                  <a:lnTo>
                    <a:pt x="6425" y="818"/>
                  </a:lnTo>
                  <a:cubicBezTo>
                    <a:pt x="6425" y="869"/>
                    <a:pt x="6383" y="911"/>
                    <a:pt x="6331" y="911"/>
                  </a:cubicBezTo>
                  <a:lnTo>
                    <a:pt x="93" y="911"/>
                  </a:lnTo>
                  <a:cubicBezTo>
                    <a:pt x="42" y="911"/>
                    <a:pt x="0" y="869"/>
                    <a:pt x="0" y="818"/>
                  </a:cubicBezTo>
                  <a:lnTo>
                    <a:pt x="0" y="93"/>
                  </a:lnTo>
                  <a:cubicBezTo>
                    <a:pt x="0" y="42"/>
                    <a:pt x="42" y="0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51428" tIns="25714" rIns="51428" bIns="25714"/>
            <a:lstStyle/>
            <a:p>
              <a:endParaRPr lang="zh-CN" altLang="en-US" sz="135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grpSp>
          <p:nvGrpSpPr>
            <p:cNvPr id="278" name="组合 71"/>
            <p:cNvGrpSpPr>
              <a:grpSpLocks/>
            </p:cNvGrpSpPr>
            <p:nvPr/>
          </p:nvGrpSpPr>
          <p:grpSpPr bwMode="auto">
            <a:xfrm>
              <a:off x="5563067" y="3018340"/>
              <a:ext cx="421132" cy="446276"/>
              <a:chOff x="0" y="0"/>
              <a:chExt cx="657075" cy="698375"/>
            </a:xfrm>
            <a:grpFill/>
          </p:grpSpPr>
          <p:sp>
            <p:nvSpPr>
              <p:cNvPr id="279" name="Oval 16"/>
              <p:cNvSpPr>
                <a:spLocks noChangeArrowheads="1"/>
              </p:cNvSpPr>
              <p:nvPr/>
            </p:nvSpPr>
            <p:spPr bwMode="auto">
              <a:xfrm>
                <a:off x="0" y="27890"/>
                <a:ext cx="588963" cy="5905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575" kern="0">
                  <a:solidFill>
                    <a:srgbClr val="44546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0" name="TextBox 78"/>
              <p:cNvSpPr txBox="1">
                <a:spLocks noChangeArrowheads="1"/>
              </p:cNvSpPr>
              <p:nvPr/>
            </p:nvSpPr>
            <p:spPr bwMode="auto">
              <a:xfrm>
                <a:off x="59481" y="0"/>
                <a:ext cx="597594" cy="698375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eaLnBrk="1" hangingPunct="1"/>
                <a:r>
                  <a:rPr lang="en-US" altLang="zh-CN" sz="1575" b="1" kern="0" dirty="0">
                    <a:solidFill>
                      <a:schemeClr val="bg1"/>
                    </a:solidFill>
                    <a:latin typeface="DengXian" panose="020F0502020204030204"/>
                    <a:ea typeface="+mn-ea"/>
                    <a:cs typeface="+mn-ea"/>
                    <a:sym typeface="+mn-lt"/>
                  </a:rPr>
                  <a:t>3</a:t>
                </a:r>
                <a:endParaRPr lang="zh-CN" altLang="en-US" sz="1575" b="1" kern="0" dirty="0">
                  <a:solidFill>
                    <a:schemeClr val="bg1"/>
                  </a:solidFill>
                  <a:latin typeface="DengXian" panose="020F0502020204030204"/>
                  <a:ea typeface="+mn-ea"/>
                  <a:cs typeface="+mn-ea"/>
                  <a:sym typeface="+mn-lt"/>
                </a:endParaRPr>
              </a:p>
            </p:txBody>
          </p:sp>
        </p:grpSp>
        <p:sp>
          <p:nvSpPr>
            <p:cNvPr id="291" name="TextBox 93"/>
            <p:cNvSpPr txBox="1">
              <a:spLocks noChangeArrowheads="1"/>
            </p:cNvSpPr>
            <p:nvPr/>
          </p:nvSpPr>
          <p:spPr bwMode="auto">
            <a:xfrm>
              <a:off x="5928637" y="3007627"/>
              <a:ext cx="2929320" cy="423184"/>
            </a:xfrm>
            <a:prstGeom prst="rect">
              <a:avLst/>
            </a:prstGeom>
            <a:grp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1428" tIns="25714" rIns="51428" bIns="25714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725" kern="0" dirty="0" smtClean="0">
                  <a:solidFill>
                    <a:srgbClr val="FFFFFF"/>
                  </a:solidFill>
                  <a:latin typeface="DengXian" panose="020F0502020204030204"/>
                  <a:ea typeface="+mn-ea"/>
                  <a:cs typeface="+mn-ea"/>
                  <a:sym typeface="+mn-lt"/>
                </a:rPr>
                <a:t>现状分析</a:t>
              </a:r>
              <a:endParaRPr lang="zh-CN" altLang="en-US" sz="1725" kern="0" dirty="0">
                <a:solidFill>
                  <a:srgbClr val="FFFFFF"/>
                </a:solidFill>
                <a:latin typeface="DengXian" panose="020F0502020204030204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95" name="组合 294"/>
          <p:cNvGrpSpPr/>
          <p:nvPr/>
        </p:nvGrpSpPr>
        <p:grpSpPr>
          <a:xfrm>
            <a:off x="4614700" y="3148954"/>
            <a:ext cx="3384653" cy="383367"/>
            <a:chOff x="5485668" y="3673032"/>
            <a:chExt cx="4512870" cy="511156"/>
          </a:xfrm>
          <a:solidFill>
            <a:srgbClr val="4A66AC"/>
          </a:solidFill>
        </p:grpSpPr>
        <p:sp>
          <p:nvSpPr>
            <p:cNvPr id="281" name="Freeform 10_12"/>
            <p:cNvSpPr>
              <a:spLocks/>
            </p:cNvSpPr>
            <p:nvPr/>
          </p:nvSpPr>
          <p:spPr bwMode="auto">
            <a:xfrm>
              <a:off x="5485668" y="3673032"/>
              <a:ext cx="4512870" cy="511156"/>
            </a:xfrm>
            <a:custGeom>
              <a:avLst/>
              <a:gdLst>
                <a:gd name="T0" fmla="*/ 64938 w 6425"/>
                <a:gd name="T1" fmla="*/ 0 h 911"/>
                <a:gd name="T2" fmla="*/ 4420639 w 6425"/>
                <a:gd name="T3" fmla="*/ 0 h 911"/>
                <a:gd name="T4" fmla="*/ 4486275 w 6425"/>
                <a:gd name="T5" fmla="*/ 65148 h 911"/>
                <a:gd name="T6" fmla="*/ 4486275 w 6425"/>
                <a:gd name="T7" fmla="*/ 573027 h 911"/>
                <a:gd name="T8" fmla="*/ 4420639 w 6425"/>
                <a:gd name="T9" fmla="*/ 638175 h 911"/>
                <a:gd name="T10" fmla="*/ 64938 w 6425"/>
                <a:gd name="T11" fmla="*/ 638175 h 911"/>
                <a:gd name="T12" fmla="*/ 0 w 6425"/>
                <a:gd name="T13" fmla="*/ 573027 h 911"/>
                <a:gd name="T14" fmla="*/ 0 w 6425"/>
                <a:gd name="T15" fmla="*/ 65148 h 911"/>
                <a:gd name="T16" fmla="*/ 64938 w 6425"/>
                <a:gd name="T17" fmla="*/ 0 h 9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425" h="911">
                  <a:moveTo>
                    <a:pt x="93" y="0"/>
                  </a:moveTo>
                  <a:lnTo>
                    <a:pt x="6331" y="0"/>
                  </a:lnTo>
                  <a:cubicBezTo>
                    <a:pt x="6383" y="0"/>
                    <a:pt x="6425" y="42"/>
                    <a:pt x="6425" y="93"/>
                  </a:cubicBezTo>
                  <a:lnTo>
                    <a:pt x="6425" y="818"/>
                  </a:lnTo>
                  <a:cubicBezTo>
                    <a:pt x="6425" y="869"/>
                    <a:pt x="6383" y="911"/>
                    <a:pt x="6331" y="911"/>
                  </a:cubicBezTo>
                  <a:lnTo>
                    <a:pt x="93" y="911"/>
                  </a:lnTo>
                  <a:cubicBezTo>
                    <a:pt x="42" y="911"/>
                    <a:pt x="0" y="869"/>
                    <a:pt x="0" y="818"/>
                  </a:cubicBezTo>
                  <a:lnTo>
                    <a:pt x="0" y="93"/>
                  </a:lnTo>
                  <a:cubicBezTo>
                    <a:pt x="0" y="42"/>
                    <a:pt x="42" y="0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51428" tIns="25714" rIns="51428" bIns="25714"/>
            <a:lstStyle/>
            <a:p>
              <a:endParaRPr lang="zh-CN" altLang="en-US" sz="135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grpSp>
          <p:nvGrpSpPr>
            <p:cNvPr id="282" name="组合 80"/>
            <p:cNvGrpSpPr>
              <a:grpSpLocks/>
            </p:cNvGrpSpPr>
            <p:nvPr/>
          </p:nvGrpSpPr>
          <p:grpSpPr bwMode="auto">
            <a:xfrm>
              <a:off x="5563067" y="3714695"/>
              <a:ext cx="421132" cy="446275"/>
              <a:chOff x="0" y="0"/>
              <a:chExt cx="657075" cy="696277"/>
            </a:xfrm>
            <a:grpFill/>
          </p:grpSpPr>
          <p:sp>
            <p:nvSpPr>
              <p:cNvPr id="283" name="Oval 16"/>
              <p:cNvSpPr>
                <a:spLocks noChangeArrowheads="1"/>
              </p:cNvSpPr>
              <p:nvPr/>
            </p:nvSpPr>
            <p:spPr bwMode="auto">
              <a:xfrm>
                <a:off x="0" y="27890"/>
                <a:ext cx="588963" cy="5905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575" kern="0">
                  <a:solidFill>
                    <a:srgbClr val="44546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4" name="TextBox 82"/>
              <p:cNvSpPr txBox="1">
                <a:spLocks noChangeArrowheads="1"/>
              </p:cNvSpPr>
              <p:nvPr/>
            </p:nvSpPr>
            <p:spPr bwMode="auto">
              <a:xfrm>
                <a:off x="59481" y="0"/>
                <a:ext cx="597594" cy="696277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eaLnBrk="1" hangingPunct="1"/>
                <a:r>
                  <a:rPr lang="en-US" altLang="zh-CN" sz="1575" b="1" kern="0" dirty="0">
                    <a:solidFill>
                      <a:schemeClr val="bg1"/>
                    </a:solidFill>
                    <a:latin typeface="DengXian" panose="020F0502020204030204"/>
                    <a:ea typeface="+mn-ea"/>
                    <a:cs typeface="+mn-ea"/>
                    <a:sym typeface="+mn-lt"/>
                  </a:rPr>
                  <a:t>4</a:t>
                </a:r>
                <a:endParaRPr lang="zh-CN" altLang="en-US" sz="1575" b="1" kern="0" dirty="0">
                  <a:solidFill>
                    <a:schemeClr val="bg1"/>
                  </a:solidFill>
                  <a:latin typeface="DengXian" panose="020F0502020204030204"/>
                  <a:ea typeface="+mn-ea"/>
                  <a:cs typeface="+mn-ea"/>
                  <a:sym typeface="+mn-lt"/>
                </a:endParaRPr>
              </a:p>
            </p:txBody>
          </p:sp>
        </p:grpSp>
        <p:sp>
          <p:nvSpPr>
            <p:cNvPr id="292" name="TextBox 94"/>
            <p:cNvSpPr txBox="1">
              <a:spLocks noChangeArrowheads="1"/>
            </p:cNvSpPr>
            <p:nvPr/>
          </p:nvSpPr>
          <p:spPr bwMode="auto">
            <a:xfrm>
              <a:off x="5928637" y="3715885"/>
              <a:ext cx="2929320" cy="423184"/>
            </a:xfrm>
            <a:prstGeom prst="rect">
              <a:avLst/>
            </a:prstGeom>
            <a:grp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51428" tIns="25714" rIns="51428" bIns="25714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725" kern="0" dirty="0" smtClean="0">
                  <a:solidFill>
                    <a:srgbClr val="FFFFFF"/>
                  </a:solidFill>
                  <a:latin typeface="DengXian" panose="020F0502020204030204"/>
                  <a:ea typeface="+mn-ea"/>
                  <a:cs typeface="+mn-ea"/>
                  <a:sym typeface="+mn-lt"/>
                </a:rPr>
                <a:t>痛点及策略</a:t>
              </a:r>
              <a:endParaRPr lang="zh-CN" altLang="en-US" sz="1725" kern="0" dirty="0">
                <a:solidFill>
                  <a:srgbClr val="FFFFFF"/>
                </a:solidFill>
                <a:latin typeface="DengXian" panose="020F0502020204030204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94" name="组合 293"/>
          <p:cNvGrpSpPr/>
          <p:nvPr/>
        </p:nvGrpSpPr>
        <p:grpSpPr>
          <a:xfrm>
            <a:off x="4614700" y="3867357"/>
            <a:ext cx="3384653" cy="383367"/>
            <a:chOff x="5485668" y="4400336"/>
            <a:chExt cx="4512870" cy="511156"/>
          </a:xfrm>
          <a:solidFill>
            <a:srgbClr val="4A66AC"/>
          </a:solidFill>
        </p:grpSpPr>
        <p:sp>
          <p:nvSpPr>
            <p:cNvPr id="285" name="Freeform 10_14"/>
            <p:cNvSpPr>
              <a:spLocks/>
            </p:cNvSpPr>
            <p:nvPr/>
          </p:nvSpPr>
          <p:spPr bwMode="auto">
            <a:xfrm>
              <a:off x="5485668" y="4400336"/>
              <a:ext cx="4512870" cy="511156"/>
            </a:xfrm>
            <a:custGeom>
              <a:avLst/>
              <a:gdLst>
                <a:gd name="T0" fmla="*/ 64938 w 6425"/>
                <a:gd name="T1" fmla="*/ 0 h 911"/>
                <a:gd name="T2" fmla="*/ 4420639 w 6425"/>
                <a:gd name="T3" fmla="*/ 0 h 911"/>
                <a:gd name="T4" fmla="*/ 4486275 w 6425"/>
                <a:gd name="T5" fmla="*/ 65148 h 911"/>
                <a:gd name="T6" fmla="*/ 4486275 w 6425"/>
                <a:gd name="T7" fmla="*/ 573027 h 911"/>
                <a:gd name="T8" fmla="*/ 4420639 w 6425"/>
                <a:gd name="T9" fmla="*/ 638175 h 911"/>
                <a:gd name="T10" fmla="*/ 64938 w 6425"/>
                <a:gd name="T11" fmla="*/ 638175 h 911"/>
                <a:gd name="T12" fmla="*/ 0 w 6425"/>
                <a:gd name="T13" fmla="*/ 573027 h 911"/>
                <a:gd name="T14" fmla="*/ 0 w 6425"/>
                <a:gd name="T15" fmla="*/ 65148 h 911"/>
                <a:gd name="T16" fmla="*/ 64938 w 6425"/>
                <a:gd name="T17" fmla="*/ 0 h 911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6425" h="911">
                  <a:moveTo>
                    <a:pt x="93" y="0"/>
                  </a:moveTo>
                  <a:lnTo>
                    <a:pt x="6331" y="0"/>
                  </a:lnTo>
                  <a:cubicBezTo>
                    <a:pt x="6383" y="0"/>
                    <a:pt x="6425" y="42"/>
                    <a:pt x="6425" y="93"/>
                  </a:cubicBezTo>
                  <a:lnTo>
                    <a:pt x="6425" y="818"/>
                  </a:lnTo>
                  <a:cubicBezTo>
                    <a:pt x="6425" y="869"/>
                    <a:pt x="6383" y="911"/>
                    <a:pt x="6331" y="911"/>
                  </a:cubicBezTo>
                  <a:lnTo>
                    <a:pt x="93" y="911"/>
                  </a:lnTo>
                  <a:cubicBezTo>
                    <a:pt x="42" y="911"/>
                    <a:pt x="0" y="869"/>
                    <a:pt x="0" y="818"/>
                  </a:cubicBezTo>
                  <a:lnTo>
                    <a:pt x="0" y="93"/>
                  </a:lnTo>
                  <a:cubicBezTo>
                    <a:pt x="0" y="42"/>
                    <a:pt x="42" y="0"/>
                    <a:pt x="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lIns="51428" tIns="25714" rIns="51428" bIns="25714"/>
            <a:lstStyle/>
            <a:p>
              <a:endParaRPr lang="zh-CN" altLang="en-US" sz="1350" kern="0">
                <a:solidFill>
                  <a:sysClr val="windowText" lastClr="000000"/>
                </a:solidFill>
                <a:cs typeface="+mn-ea"/>
                <a:sym typeface="+mn-lt"/>
              </a:endParaRPr>
            </a:p>
          </p:txBody>
        </p:sp>
        <p:grpSp>
          <p:nvGrpSpPr>
            <p:cNvPr id="286" name="组合 84"/>
            <p:cNvGrpSpPr>
              <a:grpSpLocks/>
            </p:cNvGrpSpPr>
            <p:nvPr/>
          </p:nvGrpSpPr>
          <p:grpSpPr bwMode="auto">
            <a:xfrm>
              <a:off x="5563067" y="4441998"/>
              <a:ext cx="421132" cy="446276"/>
              <a:chOff x="0" y="0"/>
              <a:chExt cx="657075" cy="696277"/>
            </a:xfrm>
            <a:grpFill/>
          </p:grpSpPr>
          <p:sp>
            <p:nvSpPr>
              <p:cNvPr id="287" name="Oval 16"/>
              <p:cNvSpPr>
                <a:spLocks noChangeArrowheads="1"/>
              </p:cNvSpPr>
              <p:nvPr/>
            </p:nvSpPr>
            <p:spPr bwMode="auto">
              <a:xfrm>
                <a:off x="0" y="27890"/>
                <a:ext cx="588963" cy="5905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 sz="1575" kern="0">
                  <a:solidFill>
                    <a:srgbClr val="44546A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8" name="TextBox 86"/>
              <p:cNvSpPr txBox="1">
                <a:spLocks noChangeArrowheads="1"/>
              </p:cNvSpPr>
              <p:nvPr/>
            </p:nvSpPr>
            <p:spPr bwMode="auto">
              <a:xfrm>
                <a:off x="59481" y="0"/>
                <a:ext cx="597594" cy="696277"/>
              </a:xfrm>
              <a:prstGeom prst="rect">
                <a:avLst/>
              </a:prstGeom>
              <a:grp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itchFamily="34" charset="0"/>
                  <a:defRPr>
                    <a:solidFill>
                      <a:schemeClr val="tx1"/>
                    </a:solidFill>
                    <a:latin typeface="Arial" pitchFamily="34" charset="0"/>
                    <a:ea typeface="宋体" pitchFamily="2" charset="-122"/>
                  </a:defRPr>
                </a:lvl9pPr>
              </a:lstStyle>
              <a:p>
                <a:pPr eaLnBrk="1" hangingPunct="1"/>
                <a:r>
                  <a:rPr lang="en-US" altLang="zh-CN" sz="1575" b="1" kern="0" dirty="0">
                    <a:solidFill>
                      <a:schemeClr val="bg1"/>
                    </a:solidFill>
                    <a:latin typeface="DengXian" panose="020F0502020204030204"/>
                    <a:ea typeface="+mn-ea"/>
                    <a:cs typeface="+mn-ea"/>
                    <a:sym typeface="+mn-lt"/>
                  </a:rPr>
                  <a:t>5</a:t>
                </a:r>
                <a:endParaRPr lang="zh-CN" altLang="en-US" sz="1575" b="1" kern="0" dirty="0">
                  <a:solidFill>
                    <a:schemeClr val="bg1"/>
                  </a:solidFill>
                  <a:latin typeface="DengXian" panose="020F0502020204030204"/>
                  <a:ea typeface="+mn-ea"/>
                  <a:cs typeface="+mn-ea"/>
                  <a:sym typeface="+mn-lt"/>
                </a:endParaRPr>
              </a:p>
            </p:txBody>
          </p:sp>
        </p:grpSp>
        <p:sp>
          <p:nvSpPr>
            <p:cNvPr id="293" name="TextBox 95"/>
            <p:cNvSpPr txBox="1">
              <a:spLocks noChangeArrowheads="1"/>
            </p:cNvSpPr>
            <p:nvPr/>
          </p:nvSpPr>
          <p:spPr bwMode="auto">
            <a:xfrm>
              <a:off x="5928637" y="4440808"/>
              <a:ext cx="2767373" cy="423184"/>
            </a:xfrm>
            <a:prstGeom prst="rect">
              <a:avLst/>
            </a:prstGeom>
            <a:grp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51428" tIns="25714" rIns="51428" bIns="25714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eaLnBrk="1" hangingPunct="1"/>
              <a:r>
                <a:rPr lang="zh-CN" altLang="en-US" sz="1725" kern="0" dirty="0" smtClean="0">
                  <a:solidFill>
                    <a:srgbClr val="FFFFFF"/>
                  </a:solidFill>
                  <a:latin typeface="DengXian" panose="020F0502020204030204"/>
                  <a:ea typeface="+mn-ea"/>
                  <a:cs typeface="+mn-ea"/>
                  <a:sym typeface="+mn-lt"/>
                </a:rPr>
                <a:t>技术方案</a:t>
              </a:r>
              <a:endParaRPr lang="zh-CN" altLang="en-US" sz="1725" kern="0" dirty="0">
                <a:solidFill>
                  <a:srgbClr val="FFFFFF"/>
                </a:solidFill>
                <a:latin typeface="DengXian" panose="020F0502020204030204"/>
                <a:ea typeface="+mn-ea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258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3FCBC1D0-7F50-418F-9EFE-D2FAA1780B2C}"/>
              </a:ext>
            </a:extLst>
          </p:cNvPr>
          <p:cNvGrpSpPr/>
          <p:nvPr/>
        </p:nvGrpSpPr>
        <p:grpSpPr>
          <a:xfrm>
            <a:off x="-3572" y="0"/>
            <a:ext cx="9147572" cy="466897"/>
            <a:chOff x="-3572" y="0"/>
            <a:chExt cx="9147572" cy="466897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90C52AD4-DF91-4725-AEE5-DF93BDC94F93}"/>
                </a:ext>
              </a:extLst>
            </p:cNvPr>
            <p:cNvSpPr/>
            <p:nvPr/>
          </p:nvSpPr>
          <p:spPr>
            <a:xfrm>
              <a:off x="-3572" y="0"/>
              <a:ext cx="9147572" cy="466897"/>
            </a:xfrm>
            <a:prstGeom prst="rect">
              <a:avLst/>
            </a:prstGeom>
            <a:solidFill>
              <a:srgbClr val="4A66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4" name="文本框 5"/>
            <p:cNvSpPr txBox="1"/>
            <p:nvPr/>
          </p:nvSpPr>
          <p:spPr>
            <a:xfrm>
              <a:off x="34739" y="58463"/>
              <a:ext cx="6121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</a:t>
              </a:r>
              <a:r>
                <a:rPr lang="en-US" altLang="zh-CN" sz="16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</a:t>
              </a:r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小组介绍</a:t>
              </a:r>
              <a:endPara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467544" y="677327"/>
            <a:ext cx="5904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2A79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组名：</a:t>
            </a:r>
            <a:r>
              <a:rPr lang="en-US" altLang="zh-CN" sz="2400" b="1" dirty="0">
                <a:solidFill>
                  <a:srgbClr val="2A79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undefined</a:t>
            </a:r>
            <a:endParaRPr lang="zh-CN" altLang="en-US" sz="24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211960" y="1203598"/>
            <a:ext cx="3384377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说听</a:t>
            </a:r>
            <a:endParaRPr lang="en-US" altLang="zh-CN" sz="12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5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</a:t>
            </a:r>
            <a:r>
              <a:rPr lang="en-US" altLang="zh-CN" sz="105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5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资金团队</a:t>
            </a:r>
            <a:endParaRPr lang="en-US" altLang="zh-CN" sz="105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211960" y="1851670"/>
            <a:ext cx="3384377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芊彧</a:t>
            </a:r>
            <a:endParaRPr lang="en-US" altLang="zh-CN" sz="12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税务团队</a:t>
            </a:r>
            <a:endParaRPr lang="en-US" altLang="zh-CN" sz="10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262782" y="2535932"/>
            <a:ext cx="3384377" cy="4385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则知</a:t>
            </a:r>
            <a:endParaRPr lang="en-US" altLang="zh-CN" sz="12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税务团队</a:t>
            </a:r>
            <a:endParaRPr lang="en-US" altLang="zh-CN" sz="10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211960" y="3147814"/>
            <a:ext cx="338437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静艺</a:t>
            </a:r>
            <a:endParaRPr lang="en-US" altLang="zh-CN" sz="12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资金团队</a:t>
            </a:r>
            <a:endParaRPr lang="en-US" altLang="zh-CN" sz="10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Freeform 6"/>
          <p:cNvSpPr>
            <a:spLocks/>
          </p:cNvSpPr>
          <p:nvPr/>
        </p:nvSpPr>
        <p:spPr bwMode="auto">
          <a:xfrm>
            <a:off x="1619672" y="1635646"/>
            <a:ext cx="1054323" cy="1054324"/>
          </a:xfrm>
          <a:custGeom>
            <a:avLst/>
            <a:gdLst>
              <a:gd name="T0" fmla="*/ 7480 w 7480"/>
              <a:gd name="T1" fmla="*/ 7479 h 7479"/>
              <a:gd name="T2" fmla="*/ 0 w 7480"/>
              <a:gd name="T3" fmla="*/ 0 h 7479"/>
              <a:gd name="T4" fmla="*/ 0 w 7480"/>
              <a:gd name="T5" fmla="*/ 0 h 7479"/>
              <a:gd name="T6" fmla="*/ 0 w 7480"/>
              <a:gd name="T7" fmla="*/ 2992 h 7479"/>
              <a:gd name="T8" fmla="*/ 4488 w 7480"/>
              <a:gd name="T9" fmla="*/ 7479 h 7479"/>
              <a:gd name="T10" fmla="*/ 4488 w 7480"/>
              <a:gd name="T11" fmla="*/ 7479 h 7479"/>
              <a:gd name="T12" fmla="*/ 7480 w 7480"/>
              <a:gd name="T13" fmla="*/ 7479 h 74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480" h="7479">
                <a:moveTo>
                  <a:pt x="7480" y="7479"/>
                </a:moveTo>
                <a:cubicBezTo>
                  <a:pt x="7480" y="3349"/>
                  <a:pt x="4131" y="0"/>
                  <a:pt x="0" y="0"/>
                </a:cubicBezTo>
                <a:cubicBezTo>
                  <a:pt x="0" y="0"/>
                  <a:pt x="0" y="0"/>
                  <a:pt x="0" y="0"/>
                </a:cubicBezTo>
                <a:lnTo>
                  <a:pt x="0" y="2992"/>
                </a:lnTo>
                <a:cubicBezTo>
                  <a:pt x="2479" y="2992"/>
                  <a:pt x="4488" y="5001"/>
                  <a:pt x="4488" y="7479"/>
                </a:cubicBezTo>
                <a:cubicBezTo>
                  <a:pt x="4488" y="7479"/>
                  <a:pt x="4488" y="7479"/>
                  <a:pt x="4488" y="7479"/>
                </a:cubicBezTo>
                <a:lnTo>
                  <a:pt x="7480" y="7479"/>
                </a:lnTo>
                <a:close/>
              </a:path>
            </a:pathLst>
          </a:custGeom>
          <a:solidFill>
            <a:srgbClr val="7FAF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Freeform 9"/>
          <p:cNvSpPr>
            <a:spLocks/>
          </p:cNvSpPr>
          <p:nvPr/>
        </p:nvSpPr>
        <p:spPr bwMode="auto">
          <a:xfrm>
            <a:off x="539552" y="1635646"/>
            <a:ext cx="1053149" cy="1054324"/>
          </a:xfrm>
          <a:custGeom>
            <a:avLst/>
            <a:gdLst>
              <a:gd name="T0" fmla="*/ 14959 w 14959"/>
              <a:gd name="T1" fmla="*/ 0 h 14958"/>
              <a:gd name="T2" fmla="*/ 0 w 14959"/>
              <a:gd name="T3" fmla="*/ 14958 h 14958"/>
              <a:gd name="T4" fmla="*/ 5984 w 14959"/>
              <a:gd name="T5" fmla="*/ 14958 h 14958"/>
              <a:gd name="T6" fmla="*/ 14959 w 14959"/>
              <a:gd name="T7" fmla="*/ 5983 h 14958"/>
              <a:gd name="T8" fmla="*/ 14959 w 14959"/>
              <a:gd name="T9" fmla="*/ 0 h 149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959" h="14958">
                <a:moveTo>
                  <a:pt x="14959" y="0"/>
                </a:moveTo>
                <a:cubicBezTo>
                  <a:pt x="6698" y="0"/>
                  <a:pt x="0" y="6697"/>
                  <a:pt x="0" y="14958"/>
                </a:cubicBezTo>
                <a:lnTo>
                  <a:pt x="5984" y="14958"/>
                </a:lnTo>
                <a:cubicBezTo>
                  <a:pt x="5984" y="10002"/>
                  <a:pt x="10002" y="5983"/>
                  <a:pt x="14959" y="5983"/>
                </a:cubicBezTo>
                <a:lnTo>
                  <a:pt x="14959" y="0"/>
                </a:lnTo>
                <a:close/>
              </a:path>
            </a:pathLst>
          </a:custGeom>
          <a:solidFill>
            <a:srgbClr val="2A79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Freeform 8"/>
          <p:cNvSpPr>
            <a:spLocks/>
          </p:cNvSpPr>
          <p:nvPr/>
        </p:nvSpPr>
        <p:spPr bwMode="auto">
          <a:xfrm rot="5400000">
            <a:off x="1249949" y="2797457"/>
            <a:ext cx="1381488" cy="1362123"/>
          </a:xfrm>
          <a:custGeom>
            <a:avLst/>
            <a:gdLst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640324 w 1381488"/>
              <a:gd name="connsiteY5" fmla="*/ 1054323 h 1362123"/>
              <a:gd name="connsiteX6" fmla="*/ 632595 w 1381488"/>
              <a:gd name="connsiteY6" fmla="*/ 1054323 h 1362123"/>
              <a:gd name="connsiteX7" fmla="*/ 631773 w 1381488"/>
              <a:gd name="connsiteY7" fmla="*/ 1046170 h 1362123"/>
              <a:gd name="connsiteX8" fmla="*/ 630187 w 1381488"/>
              <a:gd name="connsiteY8" fmla="*/ 1030431 h 1362123"/>
              <a:gd name="connsiteX9" fmla="*/ 0 w 1381488"/>
              <a:gd name="connsiteY9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640324 w 1381488"/>
              <a:gd name="connsiteY5" fmla="*/ 1054323 h 1362123"/>
              <a:gd name="connsiteX6" fmla="*/ 632595 w 1381488"/>
              <a:gd name="connsiteY6" fmla="*/ 1054323 h 1362123"/>
              <a:gd name="connsiteX7" fmla="*/ 630187 w 1381488"/>
              <a:gd name="connsiteY7" fmla="*/ 1030431 h 1362123"/>
              <a:gd name="connsiteX8" fmla="*/ 0 w 1381488"/>
              <a:gd name="connsiteY8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640324 w 1381488"/>
              <a:gd name="connsiteY5" fmla="*/ 1054323 h 1362123"/>
              <a:gd name="connsiteX6" fmla="*/ 630187 w 1381488"/>
              <a:gd name="connsiteY6" fmla="*/ 1030431 h 1362123"/>
              <a:gd name="connsiteX7" fmla="*/ 0 w 1381488"/>
              <a:gd name="connsiteY7" fmla="*/ 421729 h 1362123"/>
              <a:gd name="connsiteX0" fmla="*/ 0 w 1381488"/>
              <a:gd name="connsiteY0" fmla="*/ 421729 h 1362959"/>
              <a:gd name="connsiteX1" fmla="*/ 0 w 1381488"/>
              <a:gd name="connsiteY1" fmla="*/ 0 h 1362959"/>
              <a:gd name="connsiteX2" fmla="*/ 1029449 w 1381488"/>
              <a:gd name="connsiteY2" fmla="*/ 828408 h 1362959"/>
              <a:gd name="connsiteX3" fmla="*/ 1381488 w 1381488"/>
              <a:gd name="connsiteY3" fmla="*/ 940394 h 1362959"/>
              <a:gd name="connsiteX4" fmla="*/ 1381488 w 1381488"/>
              <a:gd name="connsiteY4" fmla="*/ 1362123 h 1362959"/>
              <a:gd name="connsiteX5" fmla="*/ 630187 w 1381488"/>
              <a:gd name="connsiteY5" fmla="*/ 1030431 h 1362959"/>
              <a:gd name="connsiteX6" fmla="*/ 0 w 1381488"/>
              <a:gd name="connsiteY6" fmla="*/ 421729 h 1362959"/>
              <a:gd name="connsiteX0" fmla="*/ 0 w 1381488"/>
              <a:gd name="connsiteY0" fmla="*/ 421729 h 1362959"/>
              <a:gd name="connsiteX1" fmla="*/ 0 w 1381488"/>
              <a:gd name="connsiteY1" fmla="*/ 0 h 1362959"/>
              <a:gd name="connsiteX2" fmla="*/ 1029449 w 1381488"/>
              <a:gd name="connsiteY2" fmla="*/ 828408 h 1362959"/>
              <a:gd name="connsiteX3" fmla="*/ 1381488 w 1381488"/>
              <a:gd name="connsiteY3" fmla="*/ 940394 h 1362959"/>
              <a:gd name="connsiteX4" fmla="*/ 1381488 w 1381488"/>
              <a:gd name="connsiteY4" fmla="*/ 1362123 h 1362959"/>
              <a:gd name="connsiteX5" fmla="*/ 630187 w 1381488"/>
              <a:gd name="connsiteY5" fmla="*/ 1030431 h 1362959"/>
              <a:gd name="connsiteX6" fmla="*/ 593105 w 1381488"/>
              <a:gd name="connsiteY6" fmla="*/ 830741 h 1362959"/>
              <a:gd name="connsiteX7" fmla="*/ 0 w 1381488"/>
              <a:gd name="connsiteY7" fmla="*/ 421729 h 1362959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29449 w 1381488"/>
              <a:gd name="connsiteY2" fmla="*/ 828408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38976 w 1381488"/>
              <a:gd name="connsiteY2" fmla="*/ 745064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38976 w 1381488"/>
              <a:gd name="connsiteY2" fmla="*/ 745064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1038976 w 1381488"/>
              <a:gd name="connsiteY2" fmla="*/ 745064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886578 w 1381488"/>
              <a:gd name="connsiteY2" fmla="*/ 487889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886578 w 1381488"/>
              <a:gd name="connsiteY2" fmla="*/ 487889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886578 w 1381488"/>
              <a:gd name="connsiteY2" fmla="*/ 487889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886578 w 1381488"/>
              <a:gd name="connsiteY2" fmla="*/ 487889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  <a:gd name="connsiteX0" fmla="*/ 0 w 1381488"/>
              <a:gd name="connsiteY0" fmla="*/ 421729 h 1362123"/>
              <a:gd name="connsiteX1" fmla="*/ 0 w 1381488"/>
              <a:gd name="connsiteY1" fmla="*/ 0 h 1362123"/>
              <a:gd name="connsiteX2" fmla="*/ 886578 w 1381488"/>
              <a:gd name="connsiteY2" fmla="*/ 487889 h 1362123"/>
              <a:gd name="connsiteX3" fmla="*/ 1381488 w 1381488"/>
              <a:gd name="connsiteY3" fmla="*/ 940394 h 1362123"/>
              <a:gd name="connsiteX4" fmla="*/ 1381488 w 1381488"/>
              <a:gd name="connsiteY4" fmla="*/ 1362123 h 1362123"/>
              <a:gd name="connsiteX5" fmla="*/ 593105 w 1381488"/>
              <a:gd name="connsiteY5" fmla="*/ 830741 h 1362123"/>
              <a:gd name="connsiteX6" fmla="*/ 0 w 1381488"/>
              <a:gd name="connsiteY6" fmla="*/ 421729 h 136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81488" h="1362123">
                <a:moveTo>
                  <a:pt x="0" y="421729"/>
                </a:moveTo>
                <a:lnTo>
                  <a:pt x="0" y="0"/>
                </a:lnTo>
                <a:cubicBezTo>
                  <a:pt x="514211" y="11906"/>
                  <a:pt x="769407" y="292713"/>
                  <a:pt x="886578" y="487889"/>
                </a:cubicBezTo>
                <a:cubicBezTo>
                  <a:pt x="1040060" y="840741"/>
                  <a:pt x="1216810" y="942775"/>
                  <a:pt x="1381488" y="940394"/>
                </a:cubicBezTo>
                <a:lnTo>
                  <a:pt x="1381488" y="1362123"/>
                </a:lnTo>
                <a:cubicBezTo>
                  <a:pt x="1240568" y="1353373"/>
                  <a:pt x="706674" y="1332754"/>
                  <a:pt x="593105" y="830741"/>
                </a:cubicBezTo>
                <a:cubicBezTo>
                  <a:pt x="471409" y="503073"/>
                  <a:pt x="186960" y="429217"/>
                  <a:pt x="0" y="421729"/>
                </a:cubicBezTo>
                <a:close/>
              </a:path>
            </a:pathLst>
          </a:custGeom>
          <a:solidFill>
            <a:srgbClr val="AAC9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1259632" y="4443958"/>
            <a:ext cx="504056" cy="504056"/>
          </a:xfrm>
          <a:prstGeom prst="ellipse">
            <a:avLst/>
          </a:prstGeom>
          <a:solidFill>
            <a:srgbClr val="D7D7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3563888" y="1275606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3563888" y="1923678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3563888" y="2571750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563888" y="4515966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7" name="Picture 6" descr="https://unsplash.imgix.net/35/JOd4DPGLThifgf38Lpgj_IMG.jpg?q=75&amp;fm=jpg&amp;s=c4f6727025aba1d850d47d03eabc5e15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1043608" y="2139702"/>
            <a:ext cx="1080000" cy="1080000"/>
          </a:xfrm>
          <a:prstGeom prst="ellipse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矩形 37"/>
          <p:cNvSpPr/>
          <p:nvPr/>
        </p:nvSpPr>
        <p:spPr>
          <a:xfrm>
            <a:off x="3563888" y="3219822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563888" y="3867894"/>
            <a:ext cx="432000" cy="432000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3563888" y="3867894"/>
            <a:ext cx="432000" cy="432048"/>
          </a:xfrm>
          <a:prstGeom prst="rect">
            <a:avLst/>
          </a:prstGeom>
          <a:solidFill>
            <a:srgbClr val="2A79FF"/>
          </a:solidFill>
        </p:spPr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4211960" y="3867894"/>
            <a:ext cx="338437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点秋</a:t>
            </a:r>
            <a:endParaRPr lang="en-US" altLang="zh-CN" sz="12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后台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关务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物流团队</a:t>
            </a:r>
            <a:endParaRPr lang="en-US" altLang="zh-CN" sz="10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 41"/>
          <p:cNvSpPr/>
          <p:nvPr/>
        </p:nvSpPr>
        <p:spPr>
          <a:xfrm>
            <a:off x="4209534" y="4515966"/>
            <a:ext cx="338437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00" b="1" dirty="0">
                <a:solidFill>
                  <a:srgbClr val="2A79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银舟</a:t>
            </a:r>
            <a:endParaRPr lang="en-US" altLang="zh-CN" sz="12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</a:t>
            </a:r>
            <a:r>
              <a:rPr lang="en-US" altLang="zh-CN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000" dirty="0">
                <a:solidFill>
                  <a:schemeClr val="accent4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跨境供应链算法团队</a:t>
            </a:r>
            <a:endParaRPr lang="en-US" altLang="zh-CN" sz="1000" b="1" dirty="0">
              <a:solidFill>
                <a:srgbClr val="2A79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Rectangle 4"/>
          <p:cNvSpPr>
            <a:spLocks noChangeArrowheads="1"/>
          </p:cNvSpPr>
          <p:nvPr/>
        </p:nvSpPr>
        <p:spPr bwMode="gray">
          <a:xfrm>
            <a:off x="6444208" y="2771630"/>
            <a:ext cx="1719281" cy="647700"/>
          </a:xfrm>
          <a:prstGeom prst="rect">
            <a:avLst/>
          </a:prstGeom>
          <a:noFill/>
          <a:ln>
            <a:solidFill>
              <a:srgbClr val="0066CC"/>
            </a:solidFill>
          </a:ln>
          <a:effectLst/>
        </p:spPr>
        <p:txBody>
          <a:bodyPr lIns="45720" tIns="44450" rIns="45720" bIns="44450" anchor="ctr" anchorCtr="1"/>
          <a:lstStyle>
            <a:lvl1pPr eaLnBrk="0" hangingPunct="0">
              <a:spcBef>
                <a:spcPct val="20000"/>
              </a:spcBef>
              <a:buChar char="•"/>
              <a:defRPr kumimoji="1" sz="2800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kumimoji="1" sz="2400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kumimoji="1" sz="2000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kumimoji="1">
                <a:solidFill>
                  <a:schemeClr val="tx1"/>
                </a:solidFill>
                <a:latin typeface="Arial" pitchFamily="34" charset="0"/>
                <a:ea typeface="新細明體" pitchFamily="18" charset="-12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kumimoji="1" sz="2000">
                <a:solidFill>
                  <a:schemeClr val="bg1"/>
                </a:solidFill>
                <a:latin typeface="Arial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bg1"/>
                </a:solidFill>
                <a:latin typeface="Arial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bg1"/>
                </a:solidFill>
                <a:latin typeface="Arial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bg1"/>
                </a:solidFill>
                <a:latin typeface="Arial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bg1"/>
                </a:solidFill>
                <a:latin typeface="Arial" pitchFamily="34" charset="0"/>
                <a:ea typeface="新細明體" pitchFamily="18" charset="-12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平均司龄：</a:t>
            </a:r>
            <a:r>
              <a:rPr lang="en-US" altLang="zh-CN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37</a:t>
            </a:r>
            <a:r>
              <a:rPr lang="zh-CN" altLang="en-US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endParaRPr lang="zh-TW" altLang="en-US" sz="1600" b="1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9414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3FCBC1D0-7F50-418F-9EFE-D2FAA1780B2C}"/>
              </a:ext>
            </a:extLst>
          </p:cNvPr>
          <p:cNvGrpSpPr/>
          <p:nvPr/>
        </p:nvGrpSpPr>
        <p:grpSpPr>
          <a:xfrm>
            <a:off x="-3572" y="0"/>
            <a:ext cx="9147572" cy="466897"/>
            <a:chOff x="-3572" y="0"/>
            <a:chExt cx="9147572" cy="466897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90C52AD4-DF91-4725-AEE5-DF93BDC94F93}"/>
                </a:ext>
              </a:extLst>
            </p:cNvPr>
            <p:cNvSpPr/>
            <p:nvPr/>
          </p:nvSpPr>
          <p:spPr>
            <a:xfrm>
              <a:off x="-3572" y="0"/>
              <a:ext cx="9147572" cy="466897"/>
            </a:xfrm>
            <a:prstGeom prst="rect">
              <a:avLst/>
            </a:prstGeom>
            <a:solidFill>
              <a:srgbClr val="4A66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4" name="文本框 5"/>
            <p:cNvSpPr txBox="1"/>
            <p:nvPr/>
          </p:nvSpPr>
          <p:spPr>
            <a:xfrm>
              <a:off x="34739" y="58463"/>
              <a:ext cx="6121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</a:t>
              </a:r>
              <a:r>
                <a:rPr lang="en-US" altLang="zh-CN" sz="16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</a:t>
              </a:r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备案单证概述</a:t>
              </a:r>
              <a:endParaRPr lang="zh-CN" altLang="en-US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8" name="内容占位符 2"/>
          <p:cNvSpPr txBox="1">
            <a:spLocks/>
          </p:cNvSpPr>
          <p:nvPr/>
        </p:nvSpPr>
        <p:spPr>
          <a:xfrm>
            <a:off x="628650" y="1370012"/>
            <a:ext cx="7886700" cy="32899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050" kern="1200">
                <a:solidFill>
                  <a:schemeClr val="accent4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国家税务局要求所有出口退税的企业，上传出口备案单证，以便税局核查该订单贸易真实性，并释放退税款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D7D7D7">
                  <a:lumMod val="50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基于该订单的供货合作合同（老订单）、外贸合同（新政订单）、国内运输单据（新政订单）、运输单据（海运提单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Bill of Lading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（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B/L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）、陆运载货清单、空运提单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airway bill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、铁路运单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Rail Waybill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、快递运单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express waybill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）及装货单（通关无纸化出口放行条）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D7D7D7">
                  <a:lumMod val="50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合同在开票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20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天内上传，运输单据在通关放行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30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天内上传，放行条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/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装货单在通关放行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30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D7D7D7">
                    <a:lumMod val="50000"/>
                  </a:srgbClr>
                </a:solidFill>
                <a:effectLst/>
                <a:uLnTx/>
                <a:uFillTx/>
                <a:latin typeface="Calibri"/>
                <a:ea typeface="微软雅黑"/>
                <a:cs typeface="+mn-cs"/>
              </a:rPr>
              <a:t>天内上传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rgbClr val="D7D7D7">
                  <a:lumMod val="50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D7D7D7">
                  <a:lumMod val="50000"/>
                </a:srgbClr>
              </a:solidFill>
              <a:effectLst/>
              <a:uLnTx/>
              <a:uFillTx/>
              <a:latin typeface="Calibri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09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3FCBC1D0-7F50-418F-9EFE-D2FAA1780B2C}"/>
              </a:ext>
            </a:extLst>
          </p:cNvPr>
          <p:cNvGrpSpPr/>
          <p:nvPr/>
        </p:nvGrpSpPr>
        <p:grpSpPr>
          <a:xfrm>
            <a:off x="-3572" y="0"/>
            <a:ext cx="9147572" cy="466897"/>
            <a:chOff x="-3572" y="0"/>
            <a:chExt cx="9147572" cy="466897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90C52AD4-DF91-4725-AEE5-DF93BDC94F93}"/>
                </a:ext>
              </a:extLst>
            </p:cNvPr>
            <p:cNvSpPr/>
            <p:nvPr/>
          </p:nvSpPr>
          <p:spPr>
            <a:xfrm>
              <a:off x="-3572" y="0"/>
              <a:ext cx="9147572" cy="466897"/>
            </a:xfrm>
            <a:prstGeom prst="rect">
              <a:avLst/>
            </a:prstGeom>
            <a:solidFill>
              <a:srgbClr val="4A66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4" name="文本框 5"/>
            <p:cNvSpPr txBox="1"/>
            <p:nvPr/>
          </p:nvSpPr>
          <p:spPr>
            <a:xfrm>
              <a:off x="34739" y="58463"/>
              <a:ext cx="6121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zh-CN" altLang="en-US" sz="16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</a:t>
              </a:r>
              <a:r>
                <a:rPr lang="en-US" altLang="zh-CN" sz="16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现状分析</a:t>
              </a:r>
            </a:p>
          </p:txBody>
        </p:sp>
      </p:grpSp>
      <p:graphicFrame>
        <p:nvGraphicFramePr>
          <p:cNvPr id="16" name="图表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18851883"/>
              </p:ext>
            </p:extLst>
          </p:nvPr>
        </p:nvGraphicFramePr>
        <p:xfrm>
          <a:off x="4644008" y="515562"/>
          <a:ext cx="4104456" cy="2307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图表 1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709909"/>
              </p:ext>
            </p:extLst>
          </p:nvPr>
        </p:nvGraphicFramePr>
        <p:xfrm>
          <a:off x="179512" y="587569"/>
          <a:ext cx="4265712" cy="21046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9" name="图表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8703434"/>
              </p:ext>
            </p:extLst>
          </p:nvPr>
        </p:nvGraphicFramePr>
        <p:xfrm>
          <a:off x="-1030297" y="2768241"/>
          <a:ext cx="4572000" cy="24551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21" name="图表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4764293"/>
              </p:ext>
            </p:extLst>
          </p:nvPr>
        </p:nvGraphicFramePr>
        <p:xfrm>
          <a:off x="5076564" y="2823266"/>
          <a:ext cx="4031432" cy="21343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23" name="图表 2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55411566"/>
              </p:ext>
            </p:extLst>
          </p:nvPr>
        </p:nvGraphicFramePr>
        <p:xfrm>
          <a:off x="1913157" y="2810794"/>
          <a:ext cx="3888432" cy="23762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cxnSp>
        <p:nvCxnSpPr>
          <p:cNvPr id="24" name="直接连接符 23"/>
          <p:cNvCxnSpPr/>
          <p:nvPr/>
        </p:nvCxnSpPr>
        <p:spPr bwMode="auto">
          <a:xfrm flipV="1">
            <a:off x="107504" y="2865819"/>
            <a:ext cx="8784976" cy="7975"/>
          </a:xfrm>
          <a:prstGeom prst="line">
            <a:avLst/>
          </a:prstGeom>
          <a:solidFill>
            <a:schemeClr val="accent1"/>
          </a:solidFill>
          <a:ln w="6350" cap="flat" cmpd="sng" algn="ctr">
            <a:solidFill>
              <a:schemeClr val="bg1">
                <a:lumMod val="50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" name="矩形 27"/>
          <p:cNvSpPr/>
          <p:nvPr/>
        </p:nvSpPr>
        <p:spPr>
          <a:xfrm rot="1292311">
            <a:off x="3521217" y="772932"/>
            <a:ext cx="958919" cy="358010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客户满意度低</a:t>
            </a:r>
          </a:p>
        </p:txBody>
      </p:sp>
      <p:sp>
        <p:nvSpPr>
          <p:cNvPr id="29" name="矩形 28"/>
          <p:cNvSpPr/>
          <p:nvPr/>
        </p:nvSpPr>
        <p:spPr>
          <a:xfrm rot="1292311">
            <a:off x="7956090" y="753508"/>
            <a:ext cx="958919" cy="358010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审核单次通过率低</a:t>
            </a:r>
          </a:p>
        </p:txBody>
      </p:sp>
      <p:sp>
        <p:nvSpPr>
          <p:cNvPr id="30" name="矩形 29"/>
          <p:cNvSpPr/>
          <p:nvPr/>
        </p:nvSpPr>
        <p:spPr>
          <a:xfrm rot="1292311">
            <a:off x="7999555" y="2953587"/>
            <a:ext cx="958919" cy="272147"/>
          </a:xfrm>
          <a:prstGeom prst="rect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审核时间长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134392" y="2656862"/>
            <a:ext cx="235458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审核慢  </a:t>
            </a:r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  </a:t>
            </a:r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标准不一致</a:t>
            </a:r>
          </a:p>
        </p:txBody>
      </p:sp>
    </p:spTree>
    <p:extLst>
      <p:ext uri="{BB962C8B-B14F-4D97-AF65-F5344CB8AC3E}">
        <p14:creationId xmlns:p14="http://schemas.microsoft.com/office/powerpoint/2010/main" val="95359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 59"/>
          <p:cNvSpPr/>
          <p:nvPr/>
        </p:nvSpPr>
        <p:spPr>
          <a:xfrm>
            <a:off x="377411" y="1102737"/>
            <a:ext cx="3922417" cy="1656713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4524184" y="1059582"/>
            <a:ext cx="4080263" cy="1668517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3FCBC1D0-7F50-418F-9EFE-D2FAA1780B2C}"/>
              </a:ext>
            </a:extLst>
          </p:cNvPr>
          <p:cNvGrpSpPr/>
          <p:nvPr/>
        </p:nvGrpSpPr>
        <p:grpSpPr>
          <a:xfrm>
            <a:off x="-3572" y="0"/>
            <a:ext cx="9147572" cy="466897"/>
            <a:chOff x="-3572" y="0"/>
            <a:chExt cx="9147572" cy="466897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90C52AD4-DF91-4725-AEE5-DF93BDC94F93}"/>
                </a:ext>
              </a:extLst>
            </p:cNvPr>
            <p:cNvSpPr/>
            <p:nvPr/>
          </p:nvSpPr>
          <p:spPr>
            <a:xfrm>
              <a:off x="-3572" y="0"/>
              <a:ext cx="9147572" cy="466897"/>
            </a:xfrm>
            <a:prstGeom prst="rect">
              <a:avLst/>
            </a:prstGeom>
            <a:solidFill>
              <a:srgbClr val="4A66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4" name="文本框 5"/>
            <p:cNvSpPr txBox="1"/>
            <p:nvPr/>
          </p:nvSpPr>
          <p:spPr>
            <a:xfrm>
              <a:off x="34739" y="58463"/>
              <a:ext cx="6121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zh-CN" altLang="en-US" sz="16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四</a:t>
              </a:r>
              <a:r>
                <a:rPr lang="en-US" altLang="zh-CN" sz="16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痛点及策略</a:t>
              </a:r>
            </a:p>
          </p:txBody>
        </p:sp>
      </p:grpSp>
      <p:sp>
        <p:nvSpPr>
          <p:cNvPr id="50" name="矩形 49"/>
          <p:cNvSpPr/>
          <p:nvPr/>
        </p:nvSpPr>
        <p:spPr>
          <a:xfrm>
            <a:off x="114776" y="582063"/>
            <a:ext cx="32044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Part</a:t>
            </a:r>
            <a:r>
              <a:rPr lang="zh-CN" altLang="en-US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 </a:t>
            </a:r>
            <a:r>
              <a:rPr lang="en-US" altLang="zh-CN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One</a:t>
            </a:r>
            <a:r>
              <a:rPr lang="zh-CN" altLang="en-US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：</a:t>
            </a:r>
            <a:r>
              <a:rPr lang="zh-CN" altLang="en-US" sz="1600" b="1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单次审核通过率</a:t>
            </a:r>
            <a:endParaRPr lang="zh-CN" altLang="en-US" sz="1600" b="1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>
            <a:off x="4818242" y="1488138"/>
            <a:ext cx="3498174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政策变化快，通知不及时，客户对政策了解</a:t>
            </a:r>
            <a:r>
              <a:rPr lang="zh-CN" altLang="en-US" sz="10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不及时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171450" indent="-171450">
              <a:lnSpc>
                <a:spcPct val="150000"/>
              </a:lnSpc>
              <a:buFont typeface="+mj-lt"/>
              <a:buAutoNum type="arabicPeriod"/>
            </a:pPr>
            <a:r>
              <a:rPr kumimoji="1"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规则一堆文字，客户</a:t>
            </a:r>
            <a:r>
              <a:rPr kumimoji="1" lang="zh-CN" altLang="en-US" sz="10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不易理解</a:t>
            </a:r>
            <a:r>
              <a:rPr kumimoji="1"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；</a:t>
            </a:r>
            <a:endParaRPr kumimoji="1"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171450" indent="-1714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子公司标准不一致，场景多，配置</a:t>
            </a:r>
            <a:r>
              <a:rPr lang="zh-CN" altLang="en-US" sz="10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不灵活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开发周期长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8" name="矩形 57"/>
          <p:cNvSpPr/>
          <p:nvPr/>
        </p:nvSpPr>
        <p:spPr>
          <a:xfrm>
            <a:off x="6078975" y="1104711"/>
            <a:ext cx="75419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F97D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痛点</a:t>
            </a:r>
          </a:p>
        </p:txBody>
      </p:sp>
      <p:sp>
        <p:nvSpPr>
          <p:cNvPr id="61" name="矩形 60"/>
          <p:cNvSpPr/>
          <p:nvPr/>
        </p:nvSpPr>
        <p:spPr>
          <a:xfrm>
            <a:off x="377411" y="2833598"/>
            <a:ext cx="8242897" cy="2094225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132038" y="2921808"/>
            <a:ext cx="15777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产品策略</a:t>
            </a:r>
          </a:p>
        </p:txBody>
      </p:sp>
      <p:sp>
        <p:nvSpPr>
          <p:cNvPr id="63" name="矩形 62"/>
          <p:cNvSpPr/>
          <p:nvPr/>
        </p:nvSpPr>
        <p:spPr>
          <a:xfrm>
            <a:off x="447308" y="3282335"/>
            <a:ext cx="741637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消息及时触达及确认</a:t>
            </a:r>
            <a:endParaRPr lang="en-US" altLang="zh-CN" sz="1000" b="1" dirty="0">
              <a:solidFill>
                <a:srgbClr val="0066C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消息触达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根据用户角色，精准消息推送及确认，保证新政策新消息的触达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0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规则结构化，内嵌至页面操作</a:t>
            </a:r>
            <a:endParaRPr lang="en-US" altLang="zh-CN" sz="1000" b="1" dirty="0">
              <a:solidFill>
                <a:srgbClr val="0066C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规则抽象：</a:t>
            </a:r>
            <a:r>
              <a:rPr kumimoji="1"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对各类规则进行抽象，将规则融入到页面操作，从客户源头规避问题</a:t>
            </a:r>
            <a:endParaRPr kumimoji="1"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kumimoji="1" lang="zh-CN" altLang="en-US" sz="10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从业务类型到场景自助选择及适配</a:t>
            </a:r>
            <a:endParaRPr kumimoji="1" lang="en-US" altLang="zh-CN" sz="1000" b="1" dirty="0">
              <a:solidFill>
                <a:srgbClr val="0066C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000" b="1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规则适配</a:t>
            </a:r>
            <a:r>
              <a:rPr lang="zh-CN" altLang="en-US" sz="10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抽象影响规则的变量：子公司、业务类型、订单类型、时间、流程环节，可动态灵活配置业务规则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aphicFrame>
        <p:nvGraphicFramePr>
          <p:cNvPr id="66" name="图表 6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33454606"/>
              </p:ext>
            </p:extLst>
          </p:nvPr>
        </p:nvGraphicFramePr>
        <p:xfrm>
          <a:off x="379837" y="1335057"/>
          <a:ext cx="2144969" cy="14466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8" name="图表 6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6702843"/>
              </p:ext>
            </p:extLst>
          </p:nvPr>
        </p:nvGraphicFramePr>
        <p:xfrm>
          <a:off x="1787071" y="1362365"/>
          <a:ext cx="2737113" cy="14220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1115616" y="187331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5B9BD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26%</a:t>
            </a:r>
            <a:endParaRPr lang="zh-CN" altLang="en-US" sz="2000" b="1" dirty="0">
              <a:solidFill>
                <a:srgbClr val="5B9BD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2833253" y="1873314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70AD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80%</a:t>
            </a:r>
            <a:endParaRPr lang="zh-CN" altLang="en-US" sz="2000" b="1" dirty="0">
              <a:solidFill>
                <a:srgbClr val="70AD4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13564" y="1153985"/>
            <a:ext cx="864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rgbClr val="5B9BD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</a:t>
            </a:r>
            <a:endParaRPr lang="zh-CN" altLang="en-US" sz="1200" b="1" dirty="0">
              <a:solidFill>
                <a:srgbClr val="5B9BD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2882693" y="1135489"/>
            <a:ext cx="864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70AD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</a:p>
        </p:txBody>
      </p:sp>
    </p:spTree>
    <p:extLst>
      <p:ext uri="{BB962C8B-B14F-4D97-AF65-F5344CB8AC3E}">
        <p14:creationId xmlns:p14="http://schemas.microsoft.com/office/powerpoint/2010/main" val="1354377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5781234" y="1052025"/>
            <a:ext cx="3255261" cy="3875798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377411" y="1102737"/>
            <a:ext cx="2692111" cy="1656713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3107933" y="1102737"/>
            <a:ext cx="2544188" cy="1668517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3FCBC1D0-7F50-418F-9EFE-D2FAA1780B2C}"/>
              </a:ext>
            </a:extLst>
          </p:cNvPr>
          <p:cNvGrpSpPr/>
          <p:nvPr/>
        </p:nvGrpSpPr>
        <p:grpSpPr>
          <a:xfrm>
            <a:off x="-3572" y="0"/>
            <a:ext cx="9147572" cy="466897"/>
            <a:chOff x="-3572" y="0"/>
            <a:chExt cx="9147572" cy="466897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90C52AD4-DF91-4725-AEE5-DF93BDC94F93}"/>
                </a:ext>
              </a:extLst>
            </p:cNvPr>
            <p:cNvSpPr/>
            <p:nvPr/>
          </p:nvSpPr>
          <p:spPr>
            <a:xfrm>
              <a:off x="-3572" y="0"/>
              <a:ext cx="9147572" cy="466897"/>
            </a:xfrm>
            <a:prstGeom prst="rect">
              <a:avLst/>
            </a:prstGeom>
            <a:solidFill>
              <a:srgbClr val="4A66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4" name="文本框 5"/>
            <p:cNvSpPr txBox="1"/>
            <p:nvPr/>
          </p:nvSpPr>
          <p:spPr>
            <a:xfrm>
              <a:off x="34739" y="58463"/>
              <a:ext cx="6121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zh-CN" altLang="en-US" sz="16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四</a:t>
              </a:r>
              <a:r>
                <a:rPr lang="en-US" altLang="zh-CN" sz="16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痛点及策略</a:t>
              </a:r>
            </a:p>
          </p:txBody>
        </p:sp>
      </p:grpSp>
      <p:sp>
        <p:nvSpPr>
          <p:cNvPr id="50" name="矩形 49"/>
          <p:cNvSpPr/>
          <p:nvPr/>
        </p:nvSpPr>
        <p:spPr>
          <a:xfrm>
            <a:off x="114776" y="582063"/>
            <a:ext cx="320448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Part</a:t>
            </a:r>
            <a:r>
              <a:rPr lang="zh-CN" altLang="en-US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 </a:t>
            </a:r>
            <a:r>
              <a:rPr lang="en-US" altLang="zh-CN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Two</a:t>
            </a:r>
            <a:r>
              <a:rPr lang="zh-CN" altLang="en-US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：审核时长</a:t>
            </a:r>
            <a:endParaRPr lang="zh-CN" altLang="en-US" sz="1600" b="1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377411" y="2833598"/>
            <a:ext cx="5274709" cy="2094225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132038" y="2921808"/>
            <a:ext cx="15777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产品策略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669447" y="1801969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5B9BD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26%</a:t>
            </a:r>
            <a:endParaRPr lang="zh-CN" altLang="en-US" sz="2000" b="1" dirty="0">
              <a:solidFill>
                <a:srgbClr val="5B9BD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945967" y="1761601"/>
            <a:ext cx="936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70AD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90%</a:t>
            </a:r>
            <a:endParaRPr lang="zh-CN" altLang="en-US" sz="2000" b="1" dirty="0">
              <a:solidFill>
                <a:srgbClr val="70AD4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53123" y="1153985"/>
            <a:ext cx="864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rgbClr val="5B9BD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</a:t>
            </a:r>
            <a:endParaRPr lang="zh-CN" altLang="en-US" sz="1200" b="1" dirty="0">
              <a:solidFill>
                <a:srgbClr val="5B9BD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2020175" y="1135489"/>
            <a:ext cx="864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70AD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</a:p>
        </p:txBody>
      </p:sp>
      <p:sp>
        <p:nvSpPr>
          <p:cNvPr id="19" name="矩形 18"/>
          <p:cNvSpPr/>
          <p:nvPr/>
        </p:nvSpPr>
        <p:spPr>
          <a:xfrm>
            <a:off x="476145" y="3156655"/>
            <a:ext cx="445589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自动化的任务分配及监控</a:t>
            </a:r>
            <a:endParaRPr lang="en-US" altLang="zh-CN" sz="800" b="1" dirty="0">
              <a:solidFill>
                <a:srgbClr val="0066C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任务分配模型</a:t>
            </a:r>
            <a:r>
              <a:rPr lang="zh-CN" altLang="en-US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：根据任务滞留时长、首次处理人、区域、小二工作负荷，自动分配任务，达到负载均衡；</a:t>
            </a:r>
            <a:endParaRPr lang="en-US" altLang="zh-CN" sz="800" dirty="0">
              <a:solidFill>
                <a:srgbClr val="000000">
                  <a:lumMod val="65000"/>
                  <a:lumOff val="35000"/>
                </a:srgb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任务预警：</a:t>
            </a:r>
            <a:r>
              <a:rPr lang="zh-CN" altLang="en-US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设置任务处理</a:t>
            </a:r>
            <a:r>
              <a:rPr lang="en-US" altLang="zh-CN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SLA</a:t>
            </a:r>
            <a:r>
              <a:rPr lang="zh-CN" altLang="en-US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，超过</a:t>
            </a:r>
            <a:r>
              <a:rPr lang="en-US" altLang="zh-CN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SLA</a:t>
            </a:r>
            <a:r>
              <a:rPr lang="zh-CN" altLang="en-US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的自动预警，加速异常任务处理</a:t>
            </a:r>
            <a:endParaRPr lang="en-US" altLang="zh-CN" sz="800" dirty="0">
              <a:solidFill>
                <a:srgbClr val="000000">
                  <a:lumMod val="65000"/>
                  <a:lumOff val="35000"/>
                </a:srgb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监控：</a:t>
            </a:r>
            <a:r>
              <a:rPr lang="zh-CN" altLang="en-US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对任务时长、驳回次数、任务量等多维度进行监控，合理安排人力投入，提升审核周期</a:t>
            </a:r>
            <a:endParaRPr lang="en-US" altLang="zh-CN" sz="800" dirty="0">
              <a:solidFill>
                <a:srgbClr val="000000">
                  <a:lumMod val="65000"/>
                  <a:lumOff val="35000"/>
                </a:srgb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审批模型</a:t>
            </a:r>
            <a:endParaRPr lang="en-US" altLang="zh-CN" sz="800" b="1" dirty="0">
              <a:solidFill>
                <a:srgbClr val="0066C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工作流：</a:t>
            </a:r>
            <a:r>
              <a:rPr lang="zh-CN" altLang="en-US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灵活编排审核任务，审核流程、审核角色</a:t>
            </a:r>
            <a:endParaRPr lang="en-US" altLang="zh-CN" sz="800" dirty="0">
              <a:solidFill>
                <a:srgbClr val="000000">
                  <a:lumMod val="65000"/>
                  <a:lumOff val="35000"/>
                </a:srgb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审核起点前置</a:t>
            </a:r>
            <a:endParaRPr lang="en-US" altLang="zh-CN" sz="800" b="1" dirty="0">
              <a:solidFill>
                <a:srgbClr val="0066C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单证解耦审核：</a:t>
            </a:r>
            <a:r>
              <a:rPr lang="zh-CN" altLang="en-US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审批流业务对象解耦，备案单证的每个业务对象都可独立发起审批流</a:t>
            </a:r>
            <a:endParaRPr lang="en-US" altLang="zh-CN" sz="800" dirty="0">
              <a:solidFill>
                <a:srgbClr val="000000">
                  <a:lumMod val="65000"/>
                  <a:lumOff val="35000"/>
                </a:srgb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095901" y="1430345"/>
            <a:ext cx="2556219" cy="784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审核交互次数多，</a:t>
            </a:r>
            <a:r>
              <a:rPr lang="zh-CN" altLang="en-US" sz="10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平均每单交互</a:t>
            </a:r>
            <a:r>
              <a:rPr lang="en-US" altLang="zh-CN" sz="10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2.4</a:t>
            </a:r>
          </a:p>
          <a:p>
            <a:pPr marL="171450" indent="-1714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审核任务，人工分配，</a:t>
            </a:r>
            <a:r>
              <a:rPr lang="zh-CN" altLang="en-US" sz="10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负载不均衡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171450" indent="-1714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单证收齐后，才发起审核，</a:t>
            </a:r>
            <a:r>
              <a:rPr lang="zh-CN" altLang="en-US" sz="10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审核起点完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112397" y="1178020"/>
            <a:ext cx="4924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b="1" dirty="0">
                <a:solidFill>
                  <a:srgbClr val="F97D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痛点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xmlns="" id="{8B3AAB64-9CBF-2F45-BCF7-A12BD788C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236" y="1273988"/>
            <a:ext cx="3327268" cy="3746034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5781234" y="1054588"/>
            <a:ext cx="2160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审核任务分配</a:t>
            </a:r>
            <a:r>
              <a:rPr lang="en-US" altLang="zh-CN" sz="14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endParaRPr lang="zh-CN" altLang="en-US" sz="1400" b="1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28" name="图表 2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71589292"/>
              </p:ext>
            </p:extLst>
          </p:nvPr>
        </p:nvGraphicFramePr>
        <p:xfrm>
          <a:off x="857336" y="1259986"/>
          <a:ext cx="2876005" cy="14033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6" name="图表 2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1768135"/>
              </p:ext>
            </p:extLst>
          </p:nvPr>
        </p:nvGraphicFramePr>
        <p:xfrm>
          <a:off x="-348559" y="1277413"/>
          <a:ext cx="2782884" cy="13684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矩形 5"/>
          <p:cNvSpPr/>
          <p:nvPr/>
        </p:nvSpPr>
        <p:spPr>
          <a:xfrm>
            <a:off x="1116922" y="2462748"/>
            <a:ext cx="100059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200" b="1" dirty="0">
                <a:solidFill>
                  <a:srgbClr val="F97D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T+2 </a:t>
            </a:r>
            <a:r>
              <a:rPr lang="zh-CN" altLang="en-US" sz="1200" b="1" dirty="0">
                <a:solidFill>
                  <a:srgbClr val="F97D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覆盖率</a:t>
            </a:r>
            <a:endParaRPr lang="en-US" altLang="zh-CN" sz="1200" b="1" dirty="0">
              <a:solidFill>
                <a:srgbClr val="F97D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009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2894424" y="894270"/>
            <a:ext cx="3184596" cy="4149338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</a:endParaRPr>
          </a:p>
        </p:txBody>
      </p:sp>
      <p:sp>
        <p:nvSpPr>
          <p:cNvPr id="60" name="矩形 59"/>
          <p:cNvSpPr/>
          <p:nvPr/>
        </p:nvSpPr>
        <p:spPr>
          <a:xfrm>
            <a:off x="136853" y="894270"/>
            <a:ext cx="2692111" cy="871943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</a:endParaRPr>
          </a:p>
        </p:txBody>
      </p:sp>
      <p:sp>
        <p:nvSpPr>
          <p:cNvPr id="59" name="矩形 58"/>
          <p:cNvSpPr/>
          <p:nvPr/>
        </p:nvSpPr>
        <p:spPr>
          <a:xfrm>
            <a:off x="134498" y="1852923"/>
            <a:ext cx="2694465" cy="1047084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3FCBC1D0-7F50-418F-9EFE-D2FAA1780B2C}"/>
              </a:ext>
            </a:extLst>
          </p:cNvPr>
          <p:cNvGrpSpPr/>
          <p:nvPr/>
        </p:nvGrpSpPr>
        <p:grpSpPr>
          <a:xfrm>
            <a:off x="-3572" y="0"/>
            <a:ext cx="9147572" cy="466897"/>
            <a:chOff x="-3572" y="0"/>
            <a:chExt cx="9147572" cy="466897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90C52AD4-DF91-4725-AEE5-DF93BDC94F93}"/>
                </a:ext>
              </a:extLst>
            </p:cNvPr>
            <p:cNvSpPr/>
            <p:nvPr/>
          </p:nvSpPr>
          <p:spPr>
            <a:xfrm>
              <a:off x="-3572" y="0"/>
              <a:ext cx="9147572" cy="466897"/>
            </a:xfrm>
            <a:prstGeom prst="rect">
              <a:avLst/>
            </a:prstGeom>
            <a:solidFill>
              <a:srgbClr val="4A66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4" name="文本框 5"/>
            <p:cNvSpPr txBox="1"/>
            <p:nvPr/>
          </p:nvSpPr>
          <p:spPr>
            <a:xfrm>
              <a:off x="34739" y="58463"/>
              <a:ext cx="6121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zh-CN" altLang="en-US" sz="16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四</a:t>
              </a:r>
              <a:r>
                <a:rPr lang="en-US" altLang="zh-CN" sz="1600" b="1" dirty="0" smtClean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痛点及策略</a:t>
              </a:r>
            </a:p>
          </p:txBody>
        </p:sp>
      </p:grpSp>
      <p:sp>
        <p:nvSpPr>
          <p:cNvPr id="50" name="矩形 49"/>
          <p:cNvSpPr/>
          <p:nvPr/>
        </p:nvSpPr>
        <p:spPr>
          <a:xfrm>
            <a:off x="34739" y="509128"/>
            <a:ext cx="5393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Part</a:t>
            </a:r>
            <a:r>
              <a:rPr lang="zh-CN" altLang="en-US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 </a:t>
            </a:r>
            <a:r>
              <a:rPr lang="en-US" altLang="zh-CN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Three</a:t>
            </a:r>
            <a:r>
              <a:rPr lang="zh-CN" altLang="en-US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：</a:t>
            </a:r>
            <a:r>
              <a:rPr lang="zh-CN" altLang="en-US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长工</a:t>
            </a:r>
            <a:r>
              <a:rPr lang="zh-CN" altLang="en-US" sz="1600" b="1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单量</a:t>
            </a:r>
            <a:r>
              <a:rPr lang="en-US" altLang="zh-CN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/</a:t>
            </a:r>
            <a:r>
              <a:rPr lang="zh-CN" altLang="en-US" sz="16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提单</a:t>
            </a:r>
            <a:r>
              <a:rPr lang="zh-CN" altLang="en-US" sz="1600" b="1" dirty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率</a:t>
            </a:r>
            <a:endParaRPr lang="en-US" altLang="zh-CN" sz="1600" b="1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YaHei" charset="-122"/>
            </a:endParaRPr>
          </a:p>
          <a:p>
            <a:endParaRPr lang="zh-CN" altLang="en-US" sz="1600" b="1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36853" y="2949384"/>
            <a:ext cx="2692111" cy="2094225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62" name="矩形 61"/>
          <p:cNvSpPr/>
          <p:nvPr/>
        </p:nvSpPr>
        <p:spPr>
          <a:xfrm>
            <a:off x="-180528" y="3000457"/>
            <a:ext cx="157770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00B05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产品策略</a:t>
            </a:r>
          </a:p>
        </p:txBody>
      </p:sp>
      <p:sp>
        <p:nvSpPr>
          <p:cNvPr id="19" name="矩形 18"/>
          <p:cNvSpPr/>
          <p:nvPr/>
        </p:nvSpPr>
        <p:spPr>
          <a:xfrm>
            <a:off x="155907" y="3332923"/>
            <a:ext cx="270633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审核标准</a:t>
            </a:r>
            <a:r>
              <a:rPr lang="en-US" altLang="zh-CN" sz="8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checklist</a:t>
            </a: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审核标准结构化：</a:t>
            </a:r>
            <a:r>
              <a:rPr lang="zh-CN" altLang="en-US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统一审核标准，通过</a:t>
            </a:r>
            <a:r>
              <a:rPr lang="en-US" altLang="zh-CN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checklist</a:t>
            </a:r>
            <a:r>
              <a:rPr lang="zh-CN" altLang="en-US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逐项检查，提升问题反馈的完备性；</a:t>
            </a:r>
            <a:endParaRPr lang="en-US" altLang="zh-CN" sz="800" dirty="0">
              <a:solidFill>
                <a:srgbClr val="000000">
                  <a:lumMod val="65000"/>
                  <a:lumOff val="35000"/>
                </a:srgb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驳回原因结构化</a:t>
            </a:r>
            <a:endParaRPr lang="en-US" altLang="zh-CN" sz="800" b="1" dirty="0">
              <a:solidFill>
                <a:srgbClr val="0066C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驳回原因结构化：</a:t>
            </a:r>
            <a:r>
              <a:rPr lang="zh-CN" altLang="en-US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抽象驳回原因，避免文字传递</a:t>
            </a:r>
            <a:endParaRPr lang="en-US" altLang="zh-CN" sz="800" dirty="0">
              <a:solidFill>
                <a:srgbClr val="000000">
                  <a:lumMod val="65000"/>
                  <a:lumOff val="35000"/>
                </a:srgb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退回原因提供图片附件</a:t>
            </a:r>
            <a:endParaRPr lang="en-US" altLang="zh-CN" sz="800" b="1" dirty="0">
              <a:solidFill>
                <a:srgbClr val="0066CC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00" b="1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退回原因多类型信息：</a:t>
            </a:r>
            <a:r>
              <a:rPr lang="zh-CN" altLang="en-US" sz="800" dirty="0">
                <a:solidFill>
                  <a:srgbClr val="000000">
                    <a:lumMod val="65000"/>
                    <a:lumOff val="35000"/>
                  </a:srgbClr>
                </a:solidFill>
                <a:latin typeface="Microsoft YaHei" charset="-122"/>
                <a:ea typeface="Microsoft YaHei" charset="-122"/>
                <a:cs typeface="Microsoft YaHei" charset="-122"/>
              </a:rPr>
              <a:t>退回原因可辅助图片，将问题原因精细化定位，方便客户理解</a:t>
            </a:r>
            <a:endParaRPr lang="en-US" altLang="zh-CN" sz="800" dirty="0">
              <a:solidFill>
                <a:srgbClr val="000000">
                  <a:lumMod val="65000"/>
                  <a:lumOff val="35000"/>
                </a:srgb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23400" y="2094293"/>
            <a:ext cx="2691573" cy="8194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同一单</a:t>
            </a:r>
            <a:r>
              <a:rPr lang="zh-CN" altLang="en-US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证返回</a:t>
            </a: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不同结果，</a:t>
            </a:r>
            <a:r>
              <a:rPr lang="zh-CN" altLang="en-US" sz="105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处理标准不一致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171450" indent="-1714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原因不完整，</a:t>
            </a:r>
            <a:r>
              <a:rPr lang="zh-CN" altLang="en-US" sz="105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反复退回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pPr marL="171450" indent="-17145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审核退回原因，</a:t>
            </a:r>
            <a:r>
              <a:rPr lang="zh-CN" altLang="en-US" sz="1050" b="1" dirty="0">
                <a:solidFill>
                  <a:srgbClr val="0066CC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一堆文字看不懂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55907" y="1877017"/>
            <a:ext cx="49244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1200" b="1" dirty="0">
                <a:solidFill>
                  <a:srgbClr val="F97D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痛点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931078" y="913187"/>
            <a:ext cx="22615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退回原因结构化</a:t>
            </a:r>
            <a:endParaRPr lang="zh-CN" altLang="en-US" sz="1400" b="1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xmlns="" id="{6D49602B-0B77-EC4E-820D-C0D433E385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1511" y="1273652"/>
            <a:ext cx="2990421" cy="3542935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462651" y="1159392"/>
            <a:ext cx="864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 smtClean="0">
                <a:solidFill>
                  <a:srgbClr val="5B9BD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现状</a:t>
            </a:r>
            <a:endParaRPr lang="zh-CN" altLang="en-US" sz="1200" b="1" dirty="0">
              <a:solidFill>
                <a:srgbClr val="5B9BD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817444" y="1171167"/>
            <a:ext cx="864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70AD4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</a:t>
            </a:r>
          </a:p>
        </p:txBody>
      </p:sp>
      <p:sp>
        <p:nvSpPr>
          <p:cNvPr id="29" name="矩形 28"/>
          <p:cNvSpPr/>
          <p:nvPr/>
        </p:nvSpPr>
        <p:spPr>
          <a:xfrm>
            <a:off x="6176107" y="913187"/>
            <a:ext cx="2860389" cy="4130421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350">
              <a:solidFill>
                <a:srgbClr val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3261" y="1273653"/>
            <a:ext cx="2686080" cy="1675732"/>
          </a:xfrm>
          <a:prstGeom prst="rect">
            <a:avLst/>
          </a:prstGeom>
          <a:solidFill>
            <a:schemeClr val="tx1">
              <a:lumMod val="50000"/>
              <a:lumOff val="50000"/>
              <a:alpha val="0"/>
            </a:schemeClr>
          </a:solidFill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581" y="3075806"/>
            <a:ext cx="2711759" cy="1826777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31" name="文本框 30"/>
          <p:cNvSpPr txBox="1"/>
          <p:nvPr/>
        </p:nvSpPr>
        <p:spPr>
          <a:xfrm>
            <a:off x="6176107" y="939532"/>
            <a:ext cx="28960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 smtClean="0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驳回原因可支持上传图片、附件等</a:t>
            </a:r>
            <a:endParaRPr lang="zh-CN" altLang="en-US" sz="1400" b="1" dirty="0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23400" y="1413662"/>
            <a:ext cx="1302746" cy="4001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2300/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5.8%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426146" y="1411443"/>
            <a:ext cx="1402651" cy="40016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1000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1.5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%</a:t>
            </a:r>
            <a:endParaRPr lang="en-US" altLang="zh-CN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136686" y="896490"/>
            <a:ext cx="2692111" cy="272458"/>
          </a:xfrm>
          <a:prstGeom prst="rect">
            <a:avLst/>
          </a:prstGeom>
          <a:solidFill>
            <a:schemeClr val="bg1"/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长工单量</a:t>
            </a:r>
            <a:r>
              <a:rPr lang="en-US" altLang="zh-CN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/</a:t>
            </a:r>
            <a:r>
              <a:rPr lang="zh-CN" altLang="en-US" sz="1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提单</a:t>
            </a:r>
            <a:r>
              <a:rPr lang="zh-CN" altLang="en-US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icrosoft YaHei" charset="-122"/>
              </a:rPr>
              <a:t>率</a:t>
            </a:r>
            <a:endParaRPr lang="en-US" altLang="zh-CN" sz="1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3221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3FCBC1D0-7F50-418F-9EFE-D2FAA1780B2C}"/>
              </a:ext>
            </a:extLst>
          </p:cNvPr>
          <p:cNvGrpSpPr/>
          <p:nvPr/>
        </p:nvGrpSpPr>
        <p:grpSpPr>
          <a:xfrm>
            <a:off x="-3572" y="0"/>
            <a:ext cx="9147572" cy="466897"/>
            <a:chOff x="-3572" y="0"/>
            <a:chExt cx="9147572" cy="466897"/>
          </a:xfrm>
        </p:grpSpPr>
        <p:sp>
          <p:nvSpPr>
            <p:cNvPr id="2" name="矩形 1">
              <a:extLst>
                <a:ext uri="{FF2B5EF4-FFF2-40B4-BE49-F238E27FC236}">
                  <a16:creationId xmlns:a16="http://schemas.microsoft.com/office/drawing/2014/main" xmlns="" id="{90C52AD4-DF91-4725-AEE5-DF93BDC94F93}"/>
                </a:ext>
              </a:extLst>
            </p:cNvPr>
            <p:cNvSpPr/>
            <p:nvPr/>
          </p:nvSpPr>
          <p:spPr>
            <a:xfrm>
              <a:off x="-3572" y="0"/>
              <a:ext cx="9147572" cy="466897"/>
            </a:xfrm>
            <a:prstGeom prst="rect">
              <a:avLst/>
            </a:prstGeom>
            <a:solidFill>
              <a:srgbClr val="4A66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800"/>
              <a:endParaRPr lang="zh-CN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4" name="文本框 5"/>
            <p:cNvSpPr txBox="1"/>
            <p:nvPr/>
          </p:nvSpPr>
          <p:spPr>
            <a:xfrm>
              <a:off x="34739" y="58463"/>
              <a:ext cx="612143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85800"/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</a:t>
              </a:r>
              <a:r>
                <a:rPr lang="en-US" altLang="zh-CN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 </a:t>
              </a:r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简易方案设计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4795ED12-00B7-3640-BA64-282481150B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627534"/>
            <a:ext cx="6637362" cy="442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058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自定义设计方案">
  <a:themeElements>
    <a:clrScheme name="阿里巴巴安全部">
      <a:dk1>
        <a:srgbClr val="2A79FF"/>
      </a:dk1>
      <a:lt1>
        <a:srgbClr val="FFFFFF"/>
      </a:lt1>
      <a:dk2>
        <a:srgbClr val="00366C"/>
      </a:dk2>
      <a:lt2>
        <a:srgbClr val="EEECE1"/>
      </a:lt2>
      <a:accent1>
        <a:srgbClr val="2A79FF"/>
      </a:accent1>
      <a:accent2>
        <a:srgbClr val="7FAFFF"/>
      </a:accent2>
      <a:accent3>
        <a:srgbClr val="AAC9FF"/>
      </a:accent3>
      <a:accent4>
        <a:srgbClr val="D7D7D7"/>
      </a:accent4>
      <a:accent5>
        <a:srgbClr val="0066CB"/>
      </a:accent5>
      <a:accent6>
        <a:srgbClr val="F79646"/>
      </a:accent6>
      <a:hlink>
        <a:srgbClr val="0000FF"/>
      </a:hlink>
      <a:folHlink>
        <a:srgbClr val="800080"/>
      </a:folHlink>
    </a:clrScheme>
    <a:fontScheme name="微软雅黑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蓝色暖调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Lato">
      <a:majorFont>
        <a:latin typeface="Lato Regular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Ali General">
  <a:themeElements>
    <a:clrScheme name="Alibaba">
      <a:dk1>
        <a:srgbClr val="000000"/>
      </a:dk1>
      <a:lt1>
        <a:srgbClr val="FFFFFF"/>
      </a:lt1>
      <a:dk2>
        <a:srgbClr val="F97D00"/>
      </a:dk2>
      <a:lt2>
        <a:srgbClr val="E3DFDB"/>
      </a:lt2>
      <a:accent1>
        <a:srgbClr val="696969"/>
      </a:accent1>
      <a:accent2>
        <a:srgbClr val="AA9B8C"/>
      </a:accent2>
      <a:accent3>
        <a:srgbClr val="D0C1B8"/>
      </a:accent3>
      <a:accent4>
        <a:srgbClr val="1D69BD"/>
      </a:accent4>
      <a:accent5>
        <a:srgbClr val="6992B3"/>
      </a:accent5>
      <a:accent6>
        <a:srgbClr val="B1C6D7"/>
      </a:accent6>
      <a:hlink>
        <a:srgbClr val="E3DFDB"/>
      </a:hlink>
      <a:folHlink>
        <a:srgbClr val="E3DFDB"/>
      </a:folHlink>
    </a:clrScheme>
    <a:fontScheme name="Custom 2">
      <a:majorFont>
        <a:latin typeface="Arial"/>
        <a:ea typeface="楷体"/>
        <a:cs typeface=""/>
      </a:majorFont>
      <a:minorFont>
        <a:latin typeface="Arial"/>
        <a:ea typeface="楷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  <a:ln w="12700" cap="flat" cmpd="sng" algn="ctr">
          <a:solidFill>
            <a:srgbClr val="0070C0"/>
          </a:solidFill>
          <a:prstDash val="solid"/>
          <a:miter lim="800000"/>
        </a:ln>
        <a:effectLst/>
      </a:spPr>
      <a:bodyPr rtlCol="0" anchor="ctr"/>
      <a:lstStyle>
        <a:defPPr algn="ctr">
          <a:defRPr kumimoji="1" sz="1000" b="0" i="0" u="none" strike="noStrike" kern="0" cap="none" spc="0" normalizeH="0" baseline="0" noProof="0" dirty="0" smtClean="0">
            <a:ln>
              <a:noFill/>
            </a:ln>
            <a:solidFill>
              <a:prstClr val="black"/>
            </a:solidFill>
            <a:effectLst/>
            <a:uLnTx/>
            <a:uFillTx/>
            <a:latin typeface="华文楷体" panose="02010600040101010101" pitchFamily="2" charset="-122"/>
            <a:ea typeface="华文楷体" panose="0201060004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63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46800" tIns="64800" rIns="46800" bIns="64800" numCol="1" anchor="ctr" anchorCtr="0" compatLnSpc="1">
        <a:prstTxWarp prst="textNoShape">
          <a:avLst/>
        </a:prstTxWarp>
      </a:bodyPr>
      <a:lstStyle>
        <a:defPPr marL="0" marR="0" indent="0" algn="ctr" defTabSz="728663" rtl="0" eaLnBrk="1" fontAlgn="base" latinLnBrk="0" hangingPunct="1">
          <a:lnSpc>
            <a:spcPct val="95000"/>
          </a:lnSpc>
          <a:spcBef>
            <a:spcPct val="0"/>
          </a:spcBef>
          <a:spcAft>
            <a:spcPct val="0"/>
          </a:spcAft>
          <a:buClr>
            <a:schemeClr val="bg1"/>
          </a:buClr>
          <a:buSzTx/>
          <a:buFontTx/>
          <a:buNone/>
          <a:tabLst>
            <a:tab pos="4286250" algn="l"/>
          </a:tabLst>
          <a:defRPr kumimoji="0" lang="en-US" sz="1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redit Suisse Type Roman" pitchFamily="34" charset="0"/>
          </a:defRPr>
        </a:defPPr>
      </a:lstStyle>
    </a:lnDef>
  </a:objectDefaults>
  <a:extraClrSchemeLst>
    <a:extraClrScheme>
      <a:clrScheme name="FlysheetAndBody 1">
        <a:dk1>
          <a:srgbClr val="000000"/>
        </a:dk1>
        <a:lt1>
          <a:srgbClr val="FFFFFF"/>
        </a:lt1>
        <a:dk2>
          <a:srgbClr val="7898B3"/>
        </a:dk2>
        <a:lt2>
          <a:srgbClr val="C8C1BC"/>
        </a:lt2>
        <a:accent1>
          <a:srgbClr val="255B89"/>
        </a:accent1>
        <a:accent2>
          <a:srgbClr val="91867E"/>
        </a:accent2>
        <a:accent3>
          <a:srgbClr val="FFFFFF"/>
        </a:accent3>
        <a:accent4>
          <a:srgbClr val="000000"/>
        </a:accent4>
        <a:accent5>
          <a:srgbClr val="ACB5C4"/>
        </a:accent5>
        <a:accent6>
          <a:srgbClr val="837972"/>
        </a:accent6>
        <a:hlink>
          <a:srgbClr val="9D0E2D"/>
        </a:hlink>
        <a:folHlink>
          <a:srgbClr val="6CCBE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Ali General" id="{164CA3B9-C0B0-4BC2-B2B5-5A36AD5C4DF5}" vid="{1A69BABE-62B4-4DEA-A7D3-3F241ABCAF33}"/>
    </a:ext>
  </a:extLst>
</a:theme>
</file>

<file path=ppt/theme/theme4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31969</TotalTime>
  <Words>803</Words>
  <Application>Microsoft Office PowerPoint</Application>
  <PresentationFormat>全屏显示(16:9)</PresentationFormat>
  <Paragraphs>141</Paragraphs>
  <Slides>10</Slides>
  <Notes>9</Notes>
  <HiddenSlides>0</HiddenSlides>
  <MMClips>0</MMClips>
  <ScaleCrop>false</ScaleCrop>
  <HeadingPairs>
    <vt:vector size="8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4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30" baseType="lpstr">
      <vt:lpstr>Arial Unicode MS</vt:lpstr>
      <vt:lpstr>Credit Suisse Type Roman</vt:lpstr>
      <vt:lpstr>Lato Hairline</vt:lpstr>
      <vt:lpstr>Lato Light</vt:lpstr>
      <vt:lpstr>Lato Regular</vt:lpstr>
      <vt:lpstr>ＭＳ Ｐゴシック</vt:lpstr>
      <vt:lpstr>DengXian</vt:lpstr>
      <vt:lpstr>楷体</vt:lpstr>
      <vt:lpstr>思源黑体 CN Bold</vt:lpstr>
      <vt:lpstr>宋体</vt:lpstr>
      <vt:lpstr>Microsoft YaHei</vt:lpstr>
      <vt:lpstr>Microsoft YaHei</vt:lpstr>
      <vt:lpstr>Arial</vt:lpstr>
      <vt:lpstr>Calibri</vt:lpstr>
      <vt:lpstr>Wingdings</vt:lpstr>
      <vt:lpstr>自定义设计方案</vt:lpstr>
      <vt:lpstr>Office Theme</vt:lpstr>
      <vt:lpstr>Ali General</vt:lpstr>
      <vt:lpstr>1_自定义设计方案</vt:lpstr>
      <vt:lpstr>think-cell Slide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Delphi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Zhou, Xiaobo</dc:creator>
  <cp:lastModifiedBy>芊彧</cp:lastModifiedBy>
  <cp:revision>302</cp:revision>
  <dcterms:created xsi:type="dcterms:W3CDTF">2014-11-03T08:53:23Z</dcterms:created>
  <dcterms:modified xsi:type="dcterms:W3CDTF">2018-07-18T13:08:54Z</dcterms:modified>
</cp:coreProperties>
</file>

<file path=docProps/thumbnail.jpeg>
</file>